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7D0"/>
    <a:srgbClr val="DDDDDD"/>
    <a:srgbClr val="F6E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24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5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75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55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39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64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2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81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66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27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03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C8AC-B816-4CA0-B557-6AC8C6DDE92A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C211-35D5-4321-830E-515F1F2E68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60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s://iedra.uned.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edra.uned.es/what_is_verified_cert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edra.uned.es/courses/course-v1:UNED+FDCD_AlmAcre_04+2019/about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5357433"/>
            <a:ext cx="9144000" cy="1239919"/>
          </a:xfrm>
          <a:prstGeom prst="rect">
            <a:avLst/>
          </a:prstGeom>
          <a:solidFill>
            <a:srgbClr val="F6EA8E">
              <a:alpha val="23922"/>
            </a:srgb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 Rounded MT Bold" panose="020F0704030504030204" pitchFamily="34" charset="0"/>
              </a:rPr>
              <a:t>            </a:t>
            </a:r>
            <a:br>
              <a:rPr lang="es-ES" sz="2000" b="1" dirty="0">
                <a:latin typeface="Arial Rounded MT Bold" panose="020F0704030504030204" pitchFamily="34" charset="0"/>
              </a:rPr>
            </a:br>
            <a:r>
              <a:rPr lang="es-ES" sz="2000" b="1" dirty="0">
                <a:latin typeface="Arial Rounded MT Bold" panose="020F0704030504030204" pitchFamily="34" charset="0"/>
              </a:rPr>
              <a:t>            		¡A partir de octubre de 2019!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65" y="4709750"/>
            <a:ext cx="1967941" cy="1842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5976664" cy="1470025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Bodoni MT Black" panose="02070A03080606020203" pitchFamily="18" charset="0"/>
                <a:cs typeface="Aharoni" panose="02010803020104030203" pitchFamily="2" charset="-79"/>
              </a:rPr>
              <a:t>Los NOOC para la Formación Docente en </a:t>
            </a:r>
            <a:br>
              <a:rPr lang="es-ES" dirty="0"/>
            </a:b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Digitales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-36512" y="116632"/>
            <a:ext cx="9073008" cy="6768752"/>
            <a:chOff x="-36512" y="116632"/>
            <a:chExt cx="9073008" cy="6768752"/>
          </a:xfrm>
        </p:grpSpPr>
        <p:cxnSp>
          <p:nvCxnSpPr>
            <p:cNvPr id="12" name="11 Conector recto"/>
            <p:cNvCxnSpPr/>
            <p:nvPr/>
          </p:nvCxnSpPr>
          <p:spPr>
            <a:xfrm flipH="1">
              <a:off x="-36512" y="164350"/>
              <a:ext cx="813690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8964488" y="1548172"/>
              <a:ext cx="0" cy="533721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5 Elipse"/>
            <p:cNvSpPr/>
            <p:nvPr/>
          </p:nvSpPr>
          <p:spPr>
            <a:xfrm>
              <a:off x="6804248" y="116632"/>
              <a:ext cx="2232248" cy="2204864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/>
                <a:t>ÁREA de la  </a:t>
              </a:r>
              <a:r>
                <a:rPr lang="es-ES" sz="1500" b="1" dirty="0"/>
                <a:t>INFORMACIÓN</a:t>
              </a:r>
              <a:r>
                <a:rPr lang="es-ES" sz="1500" dirty="0"/>
                <a:t> y </a:t>
              </a:r>
              <a:r>
                <a:rPr lang="es-ES" sz="1500" b="1" dirty="0"/>
                <a:t>ALFABETIZACIÓN INFORMACIONAL</a:t>
              </a:r>
            </a:p>
          </p:txBody>
        </p:sp>
      </p:grpSp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892108" y="5553236"/>
            <a:ext cx="876502" cy="936104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4283968" y="5421861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UNED Abierta</a:t>
            </a:r>
          </a:p>
          <a:p>
            <a:pPr algn="ctr"/>
            <a:r>
              <a:rPr lang="es-ES" sz="1400" dirty="0">
                <a:hlinkClick r:id="rId4"/>
              </a:rPr>
              <a:t>https://iedra.uned.es/</a:t>
            </a:r>
            <a:r>
              <a:rPr lang="es-ES" sz="1400" dirty="0"/>
              <a:t> </a:t>
            </a: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6" b="18720"/>
          <a:stretch/>
        </p:blipFill>
        <p:spPr>
          <a:xfrm>
            <a:off x="1259632" y="3113694"/>
            <a:ext cx="2863966" cy="159605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3" t="4340" b="17084"/>
          <a:stretch/>
        </p:blipFill>
        <p:spPr>
          <a:xfrm>
            <a:off x="825237" y="2725498"/>
            <a:ext cx="1035327" cy="61093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22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8" b="18636"/>
          <a:stretch/>
        </p:blipFill>
        <p:spPr>
          <a:xfrm>
            <a:off x="467544" y="2440442"/>
            <a:ext cx="1020311" cy="60207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43685E2-5F58-4416-8230-D1CD495D039B}"/>
              </a:ext>
            </a:extLst>
          </p:cNvPr>
          <p:cNvSpPr txBox="1"/>
          <p:nvPr/>
        </p:nvSpPr>
        <p:spPr>
          <a:xfrm>
            <a:off x="4427984" y="2739328"/>
            <a:ext cx="3993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ACREDITACIÓN de la COMPETENCIA del </a:t>
            </a:r>
            <a:r>
              <a:rPr lang="en-GB" sz="2400" b="1" dirty="0" err="1"/>
              <a:t>Almacenemiento</a:t>
            </a:r>
            <a:r>
              <a:rPr lang="en-GB" sz="2400" b="1" dirty="0"/>
              <a:t> y </a:t>
            </a:r>
            <a:r>
              <a:rPr lang="en-GB" sz="2400" b="1" dirty="0" err="1"/>
              <a:t>Recuperación</a:t>
            </a:r>
            <a:r>
              <a:rPr lang="en-GB" sz="2400" b="1" dirty="0"/>
              <a:t> de Información, </a:t>
            </a:r>
            <a:r>
              <a:rPr lang="en-GB" sz="2400" b="1" dirty="0" err="1"/>
              <a:t>Datos</a:t>
            </a:r>
            <a:r>
              <a:rPr lang="en-GB" sz="2400" b="1" dirty="0"/>
              <a:t> y </a:t>
            </a:r>
            <a:r>
              <a:rPr lang="en-GB" sz="2400" b="1" dirty="0" err="1"/>
              <a:t>Contenido</a:t>
            </a:r>
            <a:r>
              <a:rPr lang="en-GB" sz="2400" b="1" dirty="0"/>
              <a:t> digital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517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0227" y="1047164"/>
            <a:ext cx="4276933" cy="1630476"/>
          </a:xfrm>
        </p:spPr>
        <p:txBody>
          <a:bodyPr>
            <a:normAutofit/>
          </a:bodyPr>
          <a:lstStyle/>
          <a:p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Y ALFABETIZACIÓN INFORMACIONAL:</a:t>
            </a:r>
            <a:r>
              <a:rPr lang="es-ES" sz="1800" dirty="0">
                <a:solidFill>
                  <a:schemeClr val="accent5">
                    <a:lumMod val="50000"/>
                  </a:schemeClr>
                </a:solidFill>
              </a:rPr>
              <a:t> Identificar, localizar, recuperar, almacenar, organizar y analizar la información digital, evaluación su finalidad y relevancia.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804248" y="44624"/>
            <a:ext cx="2242592" cy="115212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ES" sz="1400" b="1" dirty="0"/>
              <a:t>INFORMACIÓN Y ALFABETIZACIÓN INFORMACIONAL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669741" y="1590153"/>
            <a:ext cx="6984776" cy="4064833"/>
            <a:chOff x="683568" y="977605"/>
            <a:chExt cx="6984776" cy="4064833"/>
          </a:xfrm>
        </p:grpSpPr>
        <p:sp>
          <p:nvSpPr>
            <p:cNvPr id="14" name="13 Flecha curvada hacia arriba"/>
            <p:cNvSpPr/>
            <p:nvPr/>
          </p:nvSpPr>
          <p:spPr>
            <a:xfrm rot="1339772">
              <a:off x="920326" y="3247400"/>
              <a:ext cx="6016219" cy="1249088"/>
            </a:xfrm>
            <a:prstGeom prst="curvedUpArrow">
              <a:avLst>
                <a:gd name="adj1" fmla="val 10074"/>
                <a:gd name="adj2" fmla="val 28574"/>
                <a:gd name="adj3" fmla="val 187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77605"/>
              <a:ext cx="1451061" cy="1392234"/>
            </a:xfrm>
            <a:prstGeom prst="rect">
              <a:avLst/>
            </a:prstGeom>
          </p:spPr>
        </p:pic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751343"/>
              <a:ext cx="1095338" cy="1050932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342" y="3742612"/>
              <a:ext cx="976617" cy="937024"/>
            </a:xfrm>
            <a:prstGeom prst="rect">
              <a:avLst/>
            </a:prstGeom>
          </p:spPr>
        </p:pic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4054042"/>
              <a:ext cx="1030159" cy="988396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3476871"/>
              <a:ext cx="1080120" cy="1036331"/>
            </a:xfrm>
            <a:prstGeom prst="rect">
              <a:avLst/>
            </a:prstGeom>
          </p:spPr>
        </p:pic>
      </p:grpSp>
      <p:sp>
        <p:nvSpPr>
          <p:cNvPr id="15" name="14 Rectángulo"/>
          <p:cNvSpPr/>
          <p:nvPr/>
        </p:nvSpPr>
        <p:spPr>
          <a:xfrm>
            <a:off x="2051801" y="2896128"/>
            <a:ext cx="17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3157006" y="3622570"/>
            <a:ext cx="1536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DE </a:t>
            </a:r>
            <a:b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4752504" y="4084235"/>
            <a:ext cx="1317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SEGURIDAD</a:t>
            </a:r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6349752" y="3356829"/>
            <a:ext cx="1692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RESOLUCIÓN </a:t>
            </a:r>
            <a:b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PROBLEMAS</a:t>
            </a:r>
            <a:endParaRPr lang="es-ES" dirty="0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764253" y="5833401"/>
            <a:ext cx="672277" cy="717992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F920504F-CEBA-4363-B6E5-642D3F8C76A4}"/>
              </a:ext>
            </a:extLst>
          </p:cNvPr>
          <p:cNvSpPr txBox="1"/>
          <p:nvPr/>
        </p:nvSpPr>
        <p:spPr>
          <a:xfrm>
            <a:off x="445877" y="5584998"/>
            <a:ext cx="2711127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Destinado</a:t>
            </a:r>
            <a:r>
              <a:rPr lang="en-GB" dirty="0"/>
              <a:t> a </a:t>
            </a:r>
            <a:r>
              <a:rPr lang="en-GB" dirty="0" err="1"/>
              <a:t>docentes</a:t>
            </a:r>
            <a:r>
              <a:rPr lang="en-GB" dirty="0"/>
              <a:t> </a:t>
            </a:r>
            <a:r>
              <a:rPr lang="en-GB" dirty="0" err="1"/>
              <a:t>universitarios</a:t>
            </a:r>
            <a:r>
              <a:rPr lang="en-GB" dirty="0"/>
              <a:t> y </a:t>
            </a:r>
            <a:r>
              <a:rPr lang="en-GB" dirty="0" err="1"/>
              <a:t>usuarios</a:t>
            </a:r>
            <a:r>
              <a:rPr lang="en-GB" dirty="0"/>
              <a:t> con </a:t>
            </a:r>
            <a:r>
              <a:rPr lang="en-GB" dirty="0" err="1"/>
              <a:t>perfil</a:t>
            </a:r>
            <a:r>
              <a:rPr lang="en-GB" dirty="0"/>
              <a:t> </a:t>
            </a:r>
            <a:r>
              <a:rPr lang="en-GB" dirty="0" err="1"/>
              <a:t>investigador</a:t>
            </a:r>
            <a:endParaRPr lang="en-GB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30270B5-0829-49B0-AE97-9F73ADC8CC13}"/>
              </a:ext>
            </a:extLst>
          </p:cNvPr>
          <p:cNvSpPr/>
          <p:nvPr/>
        </p:nvSpPr>
        <p:spPr>
          <a:xfrm>
            <a:off x="323536" y="887518"/>
            <a:ext cx="6326343" cy="2008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7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5981998" y="3060286"/>
            <a:ext cx="2454532" cy="1808873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986119" y="1676845"/>
            <a:ext cx="7330297" cy="3595787"/>
            <a:chOff x="734091" y="980728"/>
            <a:chExt cx="7330297" cy="3595787"/>
          </a:xfrm>
        </p:grpSpPr>
        <p:sp>
          <p:nvSpPr>
            <p:cNvPr id="12" name="92 Rectángulo redondeado"/>
            <p:cNvSpPr/>
            <p:nvPr/>
          </p:nvSpPr>
          <p:spPr>
            <a:xfrm>
              <a:off x="5796136" y="2504658"/>
              <a:ext cx="2268252" cy="154400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b="1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Almacenamiento y recuperación de información, datos y contenido digital.</a:t>
              </a:r>
              <a:endParaRPr lang="es-ES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13 Flecha curvada hacia la derecha"/>
            <p:cNvSpPr/>
            <p:nvPr/>
          </p:nvSpPr>
          <p:spPr>
            <a:xfrm rot="17329414">
              <a:off x="3740576" y="532446"/>
              <a:ext cx="529604" cy="391488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1" name="76 Rectángulo redondeado"/>
            <p:cNvSpPr/>
            <p:nvPr/>
          </p:nvSpPr>
          <p:spPr>
            <a:xfrm>
              <a:off x="3759696" y="3166156"/>
              <a:ext cx="1833950" cy="114143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ES" sz="1600" dirty="0">
                  <a:solidFill>
                    <a:srgbClr val="FFFFFF"/>
                  </a:solidFill>
                  <a:ea typeface="Calibri"/>
                  <a:cs typeface="Times New Roman"/>
                </a:rPr>
                <a:t>Evaluación de Información, datos y contenido digital</a:t>
              </a:r>
              <a:endParaRPr lang="es-ES" sz="1600" dirty="0">
                <a:ea typeface="Calibri"/>
                <a:cs typeface="Times New Roman"/>
              </a:endParaRPr>
            </a:p>
          </p:txBody>
        </p:sp>
        <p:sp>
          <p:nvSpPr>
            <p:cNvPr id="13" name="12 Flecha curvada hacia la derecha"/>
            <p:cNvSpPr/>
            <p:nvPr/>
          </p:nvSpPr>
          <p:spPr>
            <a:xfrm rot="18151188">
              <a:off x="2474633" y="1728073"/>
              <a:ext cx="529604" cy="2728039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" name="93 Rectángulo redondeado"/>
            <p:cNvSpPr/>
            <p:nvPr/>
          </p:nvSpPr>
          <p:spPr>
            <a:xfrm>
              <a:off x="1079612" y="3372108"/>
              <a:ext cx="2160235" cy="1204407"/>
            </a:xfrm>
            <a:prstGeom prst="round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s-ES" sz="1600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Navegación, búsqueda y filtrado de información, datos y contenido digital.</a:t>
              </a:r>
              <a:endParaRPr lang="es-ES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" name="2 Flecha curvada hacia la derecha"/>
            <p:cNvSpPr/>
            <p:nvPr/>
          </p:nvSpPr>
          <p:spPr>
            <a:xfrm rot="21022173">
              <a:off x="734091" y="1885443"/>
              <a:ext cx="389999" cy="2047059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980728"/>
              <a:ext cx="1451061" cy="1392234"/>
            </a:xfrm>
            <a:prstGeom prst="rect">
              <a:avLst/>
            </a:prstGeom>
          </p:spPr>
        </p:pic>
      </p:grp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764253" y="5833401"/>
            <a:ext cx="672277" cy="717992"/>
          </a:xfrm>
          <a:prstGeom prst="rect">
            <a:avLst/>
          </a:prstGeom>
        </p:spPr>
      </p:pic>
      <p:sp>
        <p:nvSpPr>
          <p:cNvPr id="19" name="5 Marcador de contenido"/>
          <p:cNvSpPr txBox="1">
            <a:spLocks/>
          </p:cNvSpPr>
          <p:nvPr/>
        </p:nvSpPr>
        <p:spPr>
          <a:xfrm>
            <a:off x="6804248" y="44624"/>
            <a:ext cx="2242592" cy="115212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400" b="1"/>
              <a:t>INFORMACIÓN Y ALFABETIZACIÓN INFORMACIONAL</a:t>
            </a:r>
            <a:endParaRPr lang="es-ES" sz="1400" b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2727332" y="1233799"/>
            <a:ext cx="5036921" cy="1630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Y ALFABETIZACIÓN INFORMACIONAL:</a:t>
            </a:r>
            <a:r>
              <a:rPr lang="es-ES" sz="1800" dirty="0">
                <a:solidFill>
                  <a:schemeClr val="accent5">
                    <a:lumMod val="50000"/>
                  </a:schemeClr>
                </a:solidFill>
              </a:rPr>
              <a:t> Identificar, localizar, recuperar, almacenar, organizar y analizar la información digital, evaluación su finalidad y relevancia.</a:t>
            </a:r>
          </a:p>
        </p:txBody>
      </p:sp>
      <p:sp>
        <p:nvSpPr>
          <p:cNvPr id="2" name="Flecha: hacia arriba 1">
            <a:extLst>
              <a:ext uri="{FF2B5EF4-FFF2-40B4-BE49-F238E27FC236}">
                <a16:creationId xmlns:a16="http://schemas.microsoft.com/office/drawing/2014/main" id="{564246FB-7E8F-425E-9211-5A8F1CC277DD}"/>
              </a:ext>
            </a:extLst>
          </p:cNvPr>
          <p:cNvSpPr/>
          <p:nvPr/>
        </p:nvSpPr>
        <p:spPr>
          <a:xfrm>
            <a:off x="6588224" y="5157192"/>
            <a:ext cx="864064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E2A7BB6D-09B7-4927-A234-C6C66F2B84D2}"/>
              </a:ext>
            </a:extLst>
          </p:cNvPr>
          <p:cNvSpPr/>
          <p:nvPr/>
        </p:nvSpPr>
        <p:spPr>
          <a:xfrm>
            <a:off x="467544" y="1916832"/>
            <a:ext cx="601725" cy="504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899574" y="3313121"/>
            <a:ext cx="6608623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6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764253" y="5833401"/>
            <a:ext cx="672277" cy="717992"/>
          </a:xfrm>
          <a:prstGeom prst="rect">
            <a:avLst/>
          </a:prstGeom>
        </p:spPr>
      </p:pic>
      <p:sp>
        <p:nvSpPr>
          <p:cNvPr id="14" name="5 Marcador de contenido"/>
          <p:cNvSpPr txBox="1">
            <a:spLocks/>
          </p:cNvSpPr>
          <p:nvPr/>
        </p:nvSpPr>
        <p:spPr>
          <a:xfrm>
            <a:off x="6084183" y="274638"/>
            <a:ext cx="2489508" cy="115435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400" b="1" dirty="0"/>
              <a:t>INFORMACIÓN Y ALFABETIZACIÓN INFORMACIONAL</a:t>
            </a: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9" t="22652" r="4095" b="16361"/>
          <a:stretch/>
        </p:blipFill>
        <p:spPr>
          <a:xfrm>
            <a:off x="538627" y="351659"/>
            <a:ext cx="1827493" cy="99202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8 Elipse"/>
          <p:cNvSpPr/>
          <p:nvPr/>
        </p:nvSpPr>
        <p:spPr>
          <a:xfrm>
            <a:off x="2411760" y="283754"/>
            <a:ext cx="288032" cy="288000"/>
          </a:xfrm>
          <a:prstGeom prst="ellipse">
            <a:avLst/>
          </a:prstGeom>
          <a:solidFill>
            <a:srgbClr val="EAE7D0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3B23409-C5BD-412C-A479-70CF9C6B9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4230" y="475155"/>
            <a:ext cx="1611176" cy="132224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159CDE1-983D-4E54-AA84-A70E3F61D7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6931" y="1866455"/>
            <a:ext cx="6051372" cy="463988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A8D84293-3BE6-4C2E-A179-6A278260A8DF}"/>
              </a:ext>
            </a:extLst>
          </p:cNvPr>
          <p:cNvSpPr/>
          <p:nvPr/>
        </p:nvSpPr>
        <p:spPr>
          <a:xfrm>
            <a:off x="1331640" y="5013176"/>
            <a:ext cx="590465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A11F1BB8-4192-4902-8FC2-DF83791B0F11}"/>
              </a:ext>
            </a:extLst>
          </p:cNvPr>
          <p:cNvSpPr/>
          <p:nvPr/>
        </p:nvSpPr>
        <p:spPr>
          <a:xfrm>
            <a:off x="251519" y="5661248"/>
            <a:ext cx="933405" cy="432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31E0BFF-0837-43B5-99FC-FAF150D7EE87}"/>
              </a:ext>
            </a:extLst>
          </p:cNvPr>
          <p:cNvSpPr/>
          <p:nvPr/>
        </p:nvSpPr>
        <p:spPr>
          <a:xfrm>
            <a:off x="6211998" y="5301208"/>
            <a:ext cx="95229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764253" y="5833401"/>
            <a:ext cx="672277" cy="717992"/>
          </a:xfrm>
          <a:prstGeom prst="rect">
            <a:avLst/>
          </a:prstGeom>
        </p:spPr>
      </p:pic>
      <p:sp>
        <p:nvSpPr>
          <p:cNvPr id="16" name="5 Marcador de contenido"/>
          <p:cNvSpPr txBox="1">
            <a:spLocks/>
          </p:cNvSpPr>
          <p:nvPr/>
        </p:nvSpPr>
        <p:spPr>
          <a:xfrm>
            <a:off x="6804248" y="44624"/>
            <a:ext cx="2242592" cy="115212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400" b="1"/>
              <a:t>INFORMACIÓN Y ALFABETIZACIÓN INFORMACIONAL</a:t>
            </a:r>
            <a:endParaRPr lang="es-ES" sz="1400" b="1" dirty="0"/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423535"/>
            <a:ext cx="1836786" cy="106587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8 Elipse"/>
          <p:cNvSpPr/>
          <p:nvPr/>
        </p:nvSpPr>
        <p:spPr>
          <a:xfrm>
            <a:off x="2169391" y="299373"/>
            <a:ext cx="269881" cy="248325"/>
          </a:xfrm>
          <a:prstGeom prst="ellipse">
            <a:avLst/>
          </a:prstGeom>
          <a:solidFill>
            <a:srgbClr val="EAE7D0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399E2D7-A922-44F9-92B7-E05EB79EC8AD}"/>
              </a:ext>
            </a:extLst>
          </p:cNvPr>
          <p:cNvSpPr/>
          <p:nvPr/>
        </p:nvSpPr>
        <p:spPr>
          <a:xfrm>
            <a:off x="683571" y="2060848"/>
            <a:ext cx="69847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El test de </a:t>
            </a:r>
            <a:r>
              <a:rPr lang="en-US" sz="2400" dirty="0" err="1"/>
              <a:t>autoevaluación</a:t>
            </a:r>
            <a:r>
              <a:rPr lang="en-US" sz="2400" dirty="0"/>
              <a:t> </a:t>
            </a:r>
            <a:r>
              <a:rPr lang="en-US" sz="2400" dirty="0" err="1"/>
              <a:t>consta</a:t>
            </a:r>
            <a:r>
              <a:rPr lang="en-US" sz="2400" dirty="0"/>
              <a:t> de </a:t>
            </a:r>
            <a:r>
              <a:rPr lang="en-US" sz="2400" b="1" dirty="0"/>
              <a:t>20 </a:t>
            </a:r>
            <a:r>
              <a:rPr lang="en-US" sz="2400" b="1" dirty="0" err="1"/>
              <a:t>preguntas</a:t>
            </a:r>
            <a:r>
              <a:rPr lang="en-US" sz="2400" b="1" dirty="0"/>
              <a:t> </a:t>
            </a:r>
            <a:r>
              <a:rPr lang="en-US" sz="2400" dirty="0"/>
              <a:t>de </a:t>
            </a:r>
            <a:r>
              <a:rPr lang="en-US" sz="2400" dirty="0" err="1"/>
              <a:t>diferente</a:t>
            </a:r>
            <a:r>
              <a:rPr lang="en-US" sz="2400" dirty="0"/>
              <a:t> </a:t>
            </a:r>
            <a:r>
              <a:rPr lang="en-US" sz="2400" dirty="0" err="1"/>
              <a:t>tipolología</a:t>
            </a:r>
            <a:r>
              <a:rPr lang="en-US" sz="2400" dirty="0"/>
              <a:t>: </a:t>
            </a:r>
            <a:r>
              <a:rPr lang="en-US" sz="2400" dirty="0" err="1"/>
              <a:t>verdadero-falso</a:t>
            </a:r>
            <a:r>
              <a:rPr lang="en-US" sz="2400" dirty="0"/>
              <a:t>, </a:t>
            </a:r>
            <a:r>
              <a:rPr lang="en-US" sz="2400" dirty="0" err="1"/>
              <a:t>opción</a:t>
            </a:r>
            <a:r>
              <a:rPr lang="en-US" sz="2400" dirty="0"/>
              <a:t> multiple, etc. </a:t>
            </a:r>
          </a:p>
          <a:p>
            <a:pPr marL="342900" indent="-342900">
              <a:buFontTx/>
              <a:buChar char="-"/>
            </a:pP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usuario</a:t>
            </a:r>
            <a:r>
              <a:rPr lang="en-US" sz="2400" dirty="0"/>
              <a:t> dispone de </a:t>
            </a:r>
            <a:r>
              <a:rPr lang="en-US" sz="2400" b="1" dirty="0"/>
              <a:t>2 </a:t>
            </a:r>
            <a:r>
              <a:rPr lang="en-US" sz="2400" b="1" dirty="0" err="1"/>
              <a:t>intentos</a:t>
            </a:r>
            <a:r>
              <a:rPr lang="en-US" sz="2400" dirty="0"/>
              <a:t> para </a:t>
            </a:r>
            <a:r>
              <a:rPr lang="en-US" sz="2400" dirty="0" err="1"/>
              <a:t>completar</a:t>
            </a:r>
            <a:r>
              <a:rPr lang="en-US" sz="2400" dirty="0"/>
              <a:t> el test en un </a:t>
            </a:r>
            <a:r>
              <a:rPr lang="en-US" sz="2400" dirty="0" err="1"/>
              <a:t>tiempo</a:t>
            </a:r>
            <a:r>
              <a:rPr lang="en-US" sz="2400" dirty="0"/>
              <a:t> </a:t>
            </a:r>
            <a:r>
              <a:rPr lang="en-US" sz="2400" dirty="0" err="1"/>
              <a:t>determinado</a:t>
            </a:r>
            <a:r>
              <a:rPr lang="en-US" sz="2400" dirty="0"/>
              <a:t>.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Se debe </a:t>
            </a:r>
            <a:r>
              <a:rPr lang="en-US" sz="2400" dirty="0" err="1"/>
              <a:t>tener</a:t>
            </a:r>
            <a:r>
              <a:rPr lang="en-US" sz="2400" dirty="0"/>
              <a:t> un al </a:t>
            </a:r>
            <a:r>
              <a:rPr lang="en-US" sz="2400" dirty="0" err="1"/>
              <a:t>menos</a:t>
            </a:r>
            <a:r>
              <a:rPr lang="en-US" sz="2400" dirty="0"/>
              <a:t> un 75% de </a:t>
            </a:r>
            <a:r>
              <a:rPr lang="en-US" sz="2400" dirty="0" err="1"/>
              <a:t>preguntas</a:t>
            </a:r>
            <a:r>
              <a:rPr lang="en-US" sz="2400" dirty="0"/>
              <a:t> </a:t>
            </a:r>
            <a:r>
              <a:rPr lang="en-US" sz="2400" dirty="0" err="1"/>
              <a:t>contestadas</a:t>
            </a:r>
            <a:r>
              <a:rPr lang="en-US" sz="2400" dirty="0"/>
              <a:t> </a:t>
            </a:r>
            <a:r>
              <a:rPr lang="en-US" sz="2400" dirty="0" err="1"/>
              <a:t>correctamente</a:t>
            </a:r>
            <a:r>
              <a:rPr lang="en-US" sz="2400" dirty="0"/>
              <a:t> para </a:t>
            </a:r>
            <a:r>
              <a:rPr lang="en-US" sz="2400" dirty="0" err="1"/>
              <a:t>conseguir</a:t>
            </a:r>
            <a:r>
              <a:rPr lang="en-US" sz="2400" dirty="0"/>
              <a:t> la </a:t>
            </a:r>
            <a:r>
              <a:rPr lang="en-US" sz="2400" b="1" dirty="0" err="1"/>
              <a:t>acreditación</a:t>
            </a:r>
            <a:r>
              <a:rPr lang="en-US" sz="2400" b="1" dirty="0"/>
              <a:t> de </a:t>
            </a:r>
            <a:r>
              <a:rPr lang="en-US" sz="2400" b="1" dirty="0" err="1"/>
              <a:t>credencial</a:t>
            </a:r>
            <a:r>
              <a:rPr lang="en-US" sz="2400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sz="2400" u="sng" dirty="0"/>
              <a:t>No </a:t>
            </a:r>
            <a:r>
              <a:rPr lang="en-US" sz="2400" u="sng" dirty="0" err="1"/>
              <a:t>hace</a:t>
            </a:r>
            <a:r>
              <a:rPr lang="en-US" sz="2400" u="sng" dirty="0"/>
              <a:t> </a:t>
            </a:r>
            <a:r>
              <a:rPr lang="en-US" sz="2400" u="sng" dirty="0" err="1"/>
              <a:t>falta</a:t>
            </a:r>
            <a:r>
              <a:rPr lang="en-US" sz="2400" u="sng" dirty="0"/>
              <a:t> </a:t>
            </a:r>
            <a:r>
              <a:rPr lang="en-US" sz="2400" dirty="0" err="1"/>
              <a:t>haber</a:t>
            </a:r>
            <a:r>
              <a:rPr lang="en-US" sz="2400" dirty="0"/>
              <a:t> </a:t>
            </a:r>
            <a:r>
              <a:rPr lang="en-US" sz="2400" dirty="0" err="1"/>
              <a:t>realizado</a:t>
            </a:r>
            <a:r>
              <a:rPr lang="en-US" sz="2400" dirty="0"/>
              <a:t> los NOOC de los </a:t>
            </a:r>
            <a:r>
              <a:rPr lang="en-US" sz="2400" dirty="0" err="1"/>
              <a:t>tres</a:t>
            </a:r>
            <a:r>
              <a:rPr lang="en-US" sz="2400" dirty="0"/>
              <a:t> </a:t>
            </a:r>
            <a:r>
              <a:rPr lang="en-US" sz="2400" dirty="0" err="1"/>
              <a:t>niveles</a:t>
            </a:r>
            <a:r>
              <a:rPr lang="en-US" sz="2400" dirty="0"/>
              <a:t> de </a:t>
            </a:r>
            <a:r>
              <a:rPr lang="en-US" sz="2400" dirty="0" err="1"/>
              <a:t>dominio</a:t>
            </a:r>
            <a:r>
              <a:rPr lang="en-US" sz="2400" dirty="0"/>
              <a:t> de la </a:t>
            </a:r>
            <a:r>
              <a:rPr lang="en-US" sz="2400" dirty="0" err="1"/>
              <a:t>competencia</a:t>
            </a:r>
            <a:r>
              <a:rPr lang="en-US" sz="2400" dirty="0"/>
              <a:t> para acceder a </a:t>
            </a:r>
            <a:r>
              <a:rPr lang="en-US" sz="2400" dirty="0" err="1"/>
              <a:t>este</a:t>
            </a:r>
            <a:r>
              <a:rPr lang="en-US" sz="2400" dirty="0"/>
              <a:t> test.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FE9ED52-42D8-4214-BE77-5FD415DEC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241" y="423535"/>
            <a:ext cx="1609483" cy="1322947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9608AB5C-343D-476F-8C9B-5D9F5F2D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</a:t>
            </a:r>
            <a:r>
              <a:rPr lang="en-GB" dirty="0" err="1"/>
              <a:t>Descripción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      del </a:t>
            </a:r>
            <a:r>
              <a:rPr lang="en-GB" dirty="0" err="1"/>
              <a:t>curso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8020941" y="6020872"/>
            <a:ext cx="672277" cy="717992"/>
          </a:xfrm>
          <a:prstGeom prst="rect">
            <a:avLst/>
          </a:prstGeom>
        </p:spPr>
      </p:pic>
      <p:sp>
        <p:nvSpPr>
          <p:cNvPr id="16" name="5 Marcador de contenido"/>
          <p:cNvSpPr txBox="1">
            <a:spLocks/>
          </p:cNvSpPr>
          <p:nvPr/>
        </p:nvSpPr>
        <p:spPr>
          <a:xfrm>
            <a:off x="6804248" y="44624"/>
            <a:ext cx="2242592" cy="115212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400" b="1"/>
              <a:t>INFORMACIÓN Y ALFABETIZACIÓN INFORMACIONAL</a:t>
            </a:r>
            <a:endParaRPr lang="es-ES" sz="1400" b="1" dirty="0"/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423535"/>
            <a:ext cx="1836786" cy="106587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8 Elipse"/>
          <p:cNvSpPr/>
          <p:nvPr/>
        </p:nvSpPr>
        <p:spPr>
          <a:xfrm>
            <a:off x="2169391" y="299373"/>
            <a:ext cx="269881" cy="248325"/>
          </a:xfrm>
          <a:prstGeom prst="ellipse">
            <a:avLst/>
          </a:prstGeom>
          <a:solidFill>
            <a:srgbClr val="EAE7D0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558B6DF-0860-43E4-9F80-C65191BD1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232" y="423535"/>
            <a:ext cx="1609483" cy="132294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98E6BF5-68EB-435F-97F9-E428F4D44019}"/>
              </a:ext>
            </a:extLst>
          </p:cNvPr>
          <p:cNvSpPr txBox="1"/>
          <p:nvPr/>
        </p:nvSpPr>
        <p:spPr>
          <a:xfrm>
            <a:off x="369778" y="2924944"/>
            <a:ext cx="7730613" cy="3631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¿</a:t>
            </a:r>
            <a:r>
              <a:rPr lang="en-GB" b="1" dirty="0" err="1"/>
              <a:t>Cómo</a:t>
            </a:r>
            <a:r>
              <a:rPr lang="en-GB" b="1" dirty="0"/>
              <a:t> </a:t>
            </a:r>
            <a:r>
              <a:rPr lang="en-GB" b="1" dirty="0" err="1"/>
              <a:t>conseguir</a:t>
            </a:r>
            <a:r>
              <a:rPr lang="en-GB" b="1" dirty="0"/>
              <a:t> el </a:t>
            </a:r>
            <a:r>
              <a:rPr lang="en-GB" b="1" dirty="0" err="1"/>
              <a:t>certificado</a:t>
            </a:r>
            <a:r>
              <a:rPr lang="en-GB" b="1" dirty="0"/>
              <a:t> de </a:t>
            </a:r>
            <a:r>
              <a:rPr lang="en-GB" b="1" dirty="0" err="1"/>
              <a:t>esta</a:t>
            </a:r>
            <a:r>
              <a:rPr lang="en-GB" b="1" dirty="0"/>
              <a:t> </a:t>
            </a:r>
            <a:r>
              <a:rPr lang="en-GB" b="1" dirty="0" err="1"/>
              <a:t>competencia</a:t>
            </a:r>
            <a:r>
              <a:rPr lang="en-GB" b="1" dirty="0"/>
              <a:t>?</a:t>
            </a:r>
          </a:p>
          <a:p>
            <a:endParaRPr lang="en-GB" dirty="0"/>
          </a:p>
          <a:p>
            <a:r>
              <a:rPr lang="es-ES" dirty="0"/>
              <a:t>Se otorgará </a:t>
            </a:r>
            <a:r>
              <a:rPr lang="es-ES" b="1" dirty="0"/>
              <a:t>a quien pida expresamente un reconocimiento tras haber superado satisfactoriamente </a:t>
            </a:r>
            <a:r>
              <a:rPr lang="en-GB" b="1" dirty="0" err="1"/>
              <a:t>superado</a:t>
            </a:r>
            <a:r>
              <a:rPr lang="en-GB" b="1" dirty="0"/>
              <a:t> el </a:t>
            </a:r>
            <a:r>
              <a:rPr lang="en-GB" b="1" dirty="0" err="1"/>
              <a:t>curso</a:t>
            </a:r>
            <a:r>
              <a:rPr lang="en-GB" b="1" dirty="0"/>
              <a:t> y </a:t>
            </a:r>
            <a:r>
              <a:rPr lang="en-GB" b="1" dirty="0" err="1"/>
              <a:t>alcanzada</a:t>
            </a:r>
            <a:r>
              <a:rPr lang="en-GB" b="1" dirty="0"/>
              <a:t> la nota de </a:t>
            </a:r>
            <a:r>
              <a:rPr lang="en-GB" b="1" dirty="0" err="1"/>
              <a:t>corte</a:t>
            </a:r>
            <a:r>
              <a:rPr lang="en-GB" b="1" dirty="0"/>
              <a:t> (75%)</a:t>
            </a:r>
            <a:r>
              <a:rPr lang="es-ES" dirty="0"/>
              <a:t>. </a:t>
            </a:r>
          </a:p>
          <a:p>
            <a:r>
              <a:rPr lang="es-ES" dirty="0"/>
              <a:t>Se obtiene completamente on-line, otorga 1 ECTS (podrán ser objeto de reconocimiento, debe consultarlo con la institución receptora)  y su coste será de 40 euros.</a:t>
            </a:r>
          </a:p>
          <a:p>
            <a:br>
              <a:rPr lang="es-ES" dirty="0"/>
            </a:br>
            <a:br>
              <a:rPr lang="es-ES" dirty="0"/>
            </a:br>
            <a:endParaRPr lang="es-ES" dirty="0"/>
          </a:p>
          <a:p>
            <a:r>
              <a:rPr lang="es-ES" sz="1600" i="1" dirty="0"/>
              <a:t>* La información contenida en esta presentación podría sufrir cambios. Consulte este enlace para más información:  </a:t>
            </a:r>
            <a:r>
              <a:rPr lang="es-ES" sz="1600" i="1" dirty="0">
                <a:hlinkClick r:id="rId5"/>
              </a:rPr>
              <a:t>https://iedra.uned.es/what_is_verified_cert</a:t>
            </a:r>
            <a:endParaRPr lang="es-ES" sz="1600" i="1" dirty="0"/>
          </a:p>
          <a:p>
            <a:endParaRPr lang="en-GB" dirty="0"/>
          </a:p>
        </p:txBody>
      </p:sp>
      <p:sp>
        <p:nvSpPr>
          <p:cNvPr id="14" name="Bocadillo: rectángulo 13">
            <a:extLst>
              <a:ext uri="{FF2B5EF4-FFF2-40B4-BE49-F238E27FC236}">
                <a16:creationId xmlns:a16="http://schemas.microsoft.com/office/drawing/2014/main" id="{097AAC8B-077C-4289-AC0B-D1B901545B3C}"/>
              </a:ext>
            </a:extLst>
          </p:cNvPr>
          <p:cNvSpPr/>
          <p:nvPr/>
        </p:nvSpPr>
        <p:spPr>
          <a:xfrm>
            <a:off x="3870074" y="1457213"/>
            <a:ext cx="4727449" cy="115212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DA3DA29-1965-4C58-8983-A39CD1C454CD}"/>
              </a:ext>
            </a:extLst>
          </p:cNvPr>
          <p:cNvSpPr/>
          <p:nvPr/>
        </p:nvSpPr>
        <p:spPr>
          <a:xfrm>
            <a:off x="4025523" y="16177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/>
              <a:t>1. </a:t>
            </a:r>
            <a:r>
              <a:rPr lang="en-GB" sz="1200" dirty="0" err="1"/>
              <a:t>Compruebe</a:t>
            </a:r>
            <a:r>
              <a:rPr lang="en-GB" sz="1200" dirty="0"/>
              <a:t> en </a:t>
            </a:r>
            <a:r>
              <a:rPr lang="en-GB" sz="1200" dirty="0" err="1"/>
              <a:t>su</a:t>
            </a:r>
            <a:r>
              <a:rPr lang="en-GB" sz="1200" dirty="0"/>
              <a:t> </a:t>
            </a:r>
            <a:r>
              <a:rPr lang="en-GB" sz="1200" dirty="0" err="1"/>
              <a:t>perfil</a:t>
            </a:r>
            <a:r>
              <a:rPr lang="en-GB" sz="1200" dirty="0"/>
              <a:t> que </a:t>
            </a:r>
            <a:r>
              <a:rPr lang="en-GB" sz="1200" dirty="0" err="1"/>
              <a:t>su</a:t>
            </a:r>
            <a:r>
              <a:rPr lang="en-GB" sz="1200" dirty="0"/>
              <a:t> </a:t>
            </a:r>
            <a:r>
              <a:rPr lang="en-GB" sz="1200" dirty="0" err="1"/>
              <a:t>nombre</a:t>
            </a:r>
            <a:r>
              <a:rPr lang="en-GB" sz="1200" dirty="0"/>
              <a:t> y </a:t>
            </a:r>
            <a:r>
              <a:rPr lang="en-GB" sz="1200" dirty="0" err="1"/>
              <a:t>apellidos</a:t>
            </a:r>
            <a:r>
              <a:rPr lang="en-GB" sz="1200" dirty="0"/>
              <a:t> son los </a:t>
            </a:r>
            <a:r>
              <a:rPr lang="en-GB" sz="1200" dirty="0" err="1"/>
              <a:t>correctos</a:t>
            </a:r>
            <a:r>
              <a:rPr lang="en-GB" sz="1200" dirty="0"/>
              <a:t>. Si no lo </a:t>
            </a:r>
            <a:r>
              <a:rPr lang="en-GB" sz="1200" dirty="0" err="1"/>
              <a:t>están</a:t>
            </a:r>
            <a:r>
              <a:rPr lang="en-GB" sz="1200" dirty="0"/>
              <a:t>, los </a:t>
            </a:r>
            <a:r>
              <a:rPr lang="en-GB" sz="1200" dirty="0" err="1"/>
              <a:t>puede</a:t>
            </a:r>
            <a:r>
              <a:rPr lang="en-GB" sz="1200" dirty="0"/>
              <a:t> </a:t>
            </a:r>
            <a:r>
              <a:rPr lang="en-GB" sz="1200" dirty="0" err="1"/>
              <a:t>modificar</a:t>
            </a:r>
            <a:r>
              <a:rPr lang="en-GB" sz="1200" dirty="0"/>
              <a:t> </a:t>
            </a:r>
            <a:r>
              <a:rPr lang="en-GB" sz="1200" dirty="0" err="1"/>
              <a:t>usted</a:t>
            </a:r>
            <a:r>
              <a:rPr lang="en-GB" sz="1200" dirty="0"/>
              <a:t> </a:t>
            </a:r>
            <a:r>
              <a:rPr lang="en-GB" sz="1200" dirty="0" err="1"/>
              <a:t>mismo</a:t>
            </a:r>
            <a:r>
              <a:rPr lang="en-GB" sz="1200" dirty="0"/>
              <a:t> en la </a:t>
            </a:r>
            <a:r>
              <a:rPr lang="en-GB" sz="1200" dirty="0" err="1"/>
              <a:t>plataforma</a:t>
            </a:r>
            <a:r>
              <a:rPr lang="en-GB" sz="1200" dirty="0"/>
              <a:t>.</a:t>
            </a:r>
          </a:p>
          <a:p>
            <a:r>
              <a:rPr lang="en-GB" sz="1200" dirty="0"/>
              <a:t>2. </a:t>
            </a:r>
            <a:r>
              <a:rPr lang="en-GB" sz="1200" dirty="0" err="1"/>
              <a:t>Compruebe</a:t>
            </a:r>
            <a:r>
              <a:rPr lang="en-GB" sz="1200" dirty="0"/>
              <a:t> en la </a:t>
            </a:r>
            <a:r>
              <a:rPr lang="en-GB" sz="1200" dirty="0" err="1"/>
              <a:t>página</a:t>
            </a:r>
            <a:r>
              <a:rPr lang="en-GB" sz="1200" dirty="0"/>
              <a:t> de </a:t>
            </a:r>
            <a:r>
              <a:rPr lang="en-GB" sz="1200" dirty="0" err="1"/>
              <a:t>Progreso</a:t>
            </a:r>
            <a:r>
              <a:rPr lang="en-GB" sz="1200" dirty="0"/>
              <a:t> del </a:t>
            </a:r>
            <a:r>
              <a:rPr lang="en-GB" sz="1200" dirty="0" err="1"/>
              <a:t>curso</a:t>
            </a:r>
            <a:r>
              <a:rPr lang="en-GB" sz="1200" dirty="0"/>
              <a:t> que </a:t>
            </a:r>
            <a:r>
              <a:rPr lang="en-GB" sz="1200" dirty="0" err="1"/>
              <a:t>tiene</a:t>
            </a:r>
            <a:r>
              <a:rPr lang="en-GB" sz="1200" dirty="0"/>
              <a:t> la nota de </a:t>
            </a:r>
            <a:r>
              <a:rPr lang="en-GB" sz="1200" dirty="0" err="1"/>
              <a:t>corte</a:t>
            </a:r>
            <a:r>
              <a:rPr lang="en-GB" sz="1200" dirty="0"/>
              <a:t> </a:t>
            </a:r>
            <a:r>
              <a:rPr lang="en-GB" sz="1200" dirty="0" err="1"/>
              <a:t>suficiente</a:t>
            </a:r>
            <a:r>
              <a:rPr lang="en-GB" sz="1200" dirty="0"/>
              <a:t> (en «Pass» se </a:t>
            </a:r>
            <a:r>
              <a:rPr lang="en-GB" sz="1200" dirty="0" err="1"/>
              <a:t>indica</a:t>
            </a:r>
            <a:r>
              <a:rPr lang="en-GB" sz="1200" dirty="0"/>
              <a:t> el </a:t>
            </a:r>
            <a:r>
              <a:rPr lang="en-GB" sz="1200" dirty="0" err="1"/>
              <a:t>porcentaje</a:t>
            </a:r>
            <a:r>
              <a:rPr lang="en-GB" sz="1200" dirty="0"/>
              <a:t> de </a:t>
            </a:r>
            <a:r>
              <a:rPr lang="en-GB" sz="1200" dirty="0" err="1"/>
              <a:t>superación</a:t>
            </a:r>
            <a:r>
              <a:rPr lang="en-GB" sz="12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9825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892480" y="692696"/>
            <a:ext cx="0" cy="619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-36512" y="164350"/>
            <a:ext cx="813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764253" y="5833401"/>
            <a:ext cx="672277" cy="717992"/>
          </a:xfrm>
          <a:prstGeom prst="rect">
            <a:avLst/>
          </a:prstGeom>
        </p:spPr>
      </p:pic>
      <p:sp>
        <p:nvSpPr>
          <p:cNvPr id="16" name="5 Marcador de contenido"/>
          <p:cNvSpPr txBox="1">
            <a:spLocks/>
          </p:cNvSpPr>
          <p:nvPr/>
        </p:nvSpPr>
        <p:spPr>
          <a:xfrm>
            <a:off x="6804248" y="44624"/>
            <a:ext cx="2242592" cy="115212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400" b="1"/>
              <a:t>INFORMACIÓN Y ALFABETIZACIÓN INFORMACIONAL</a:t>
            </a:r>
            <a:endParaRPr lang="es-ES" sz="1400" b="1" dirty="0"/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423535"/>
            <a:ext cx="1836786" cy="106587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8 Elipse"/>
          <p:cNvSpPr/>
          <p:nvPr/>
        </p:nvSpPr>
        <p:spPr>
          <a:xfrm>
            <a:off x="2169391" y="299373"/>
            <a:ext cx="269881" cy="248325"/>
          </a:xfrm>
          <a:prstGeom prst="ellipse">
            <a:avLst/>
          </a:prstGeom>
          <a:solidFill>
            <a:srgbClr val="EAE7D0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872374A-9D1B-4938-AB56-2731017EA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241" y="435994"/>
            <a:ext cx="1609483" cy="1322947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2BBF0C3F-8247-45A2-899B-567A53C2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284B3D5-AD39-4665-9441-8A2C3C8317E2}"/>
              </a:ext>
            </a:extLst>
          </p:cNvPr>
          <p:cNvSpPr txBox="1"/>
          <p:nvPr/>
        </p:nvSpPr>
        <p:spPr>
          <a:xfrm>
            <a:off x="467546" y="2852937"/>
            <a:ext cx="7704848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r>
              <a:rPr lang="en-GB" dirty="0" err="1"/>
              <a:t>Muchas</a:t>
            </a:r>
            <a:r>
              <a:rPr lang="en-GB" dirty="0"/>
              <a:t> gracias por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atención</a:t>
            </a:r>
            <a:endParaRPr lang="en-GB" dirty="0"/>
          </a:p>
          <a:p>
            <a:endParaRPr lang="en-GB" dirty="0"/>
          </a:p>
          <a:p>
            <a:r>
              <a:rPr lang="en-GB" dirty="0"/>
              <a:t>No </a:t>
            </a:r>
            <a:r>
              <a:rPr lang="en-GB" dirty="0" err="1"/>
              <a:t>olviden</a:t>
            </a:r>
            <a:r>
              <a:rPr lang="en-GB" dirty="0"/>
              <a:t> </a:t>
            </a:r>
            <a:r>
              <a:rPr lang="en-GB" dirty="0" err="1"/>
              <a:t>consultar</a:t>
            </a:r>
            <a:r>
              <a:rPr lang="en-GB" dirty="0"/>
              <a:t> el </a:t>
            </a:r>
            <a:r>
              <a:rPr lang="en-GB" dirty="0" err="1"/>
              <a:t>curso</a:t>
            </a:r>
            <a:r>
              <a:rPr lang="en-GB" dirty="0"/>
              <a:t> en UNED Abierta para </a:t>
            </a:r>
            <a:r>
              <a:rPr lang="en-GB" dirty="0" err="1"/>
              <a:t>obtener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información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plazos</a:t>
            </a:r>
            <a:r>
              <a:rPr lang="en-GB" dirty="0"/>
              <a:t> y </a:t>
            </a:r>
            <a:r>
              <a:rPr lang="en-GB" dirty="0" err="1"/>
              <a:t>gestión</a:t>
            </a:r>
            <a:r>
              <a:rPr lang="en-GB" dirty="0"/>
              <a:t> </a:t>
            </a:r>
            <a:r>
              <a:rPr lang="en-GB" dirty="0" err="1"/>
              <a:t>administrativa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r>
              <a:rPr lang="es-ES" dirty="0">
                <a:hlinkClick r:id="rId5"/>
              </a:rPr>
              <a:t>https://iedra.uned.es/courses/course-v1:UNED+FDCD_AlmAcre_04+2019/about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503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10391</TotalTime>
  <Words>407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Bodoni MT Black</vt:lpstr>
      <vt:lpstr>Britannic Bold</vt:lpstr>
      <vt:lpstr>Calibri</vt:lpstr>
      <vt:lpstr>Tema de Office</vt:lpstr>
      <vt:lpstr>Los NOOC para la Formación Docente en  Competencias Digitales</vt:lpstr>
      <vt:lpstr>INFORMACIÓN Y ALFABETIZACIÓN INFORMACIONAL: Identificar, localizar, recuperar, almacenar, organizar y analizar la información digital, evaluación su finalidad y relevancia.</vt:lpstr>
      <vt:lpstr>Presentación de PowerPoint</vt:lpstr>
      <vt:lpstr>Presentación de PowerPoint</vt:lpstr>
      <vt:lpstr>         Descripción         del curso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JORDI CLARAMONTE ARRUFAT</cp:lastModifiedBy>
  <cp:revision>54</cp:revision>
  <dcterms:created xsi:type="dcterms:W3CDTF">2019-05-04T10:40:03Z</dcterms:created>
  <dcterms:modified xsi:type="dcterms:W3CDTF">2019-09-05T10:00:32Z</dcterms:modified>
</cp:coreProperties>
</file>