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1" r:id="rId3"/>
    <p:sldId id="262" r:id="rId4"/>
    <p:sldId id="266" r:id="rId5"/>
    <p:sldId id="265" r:id="rId6"/>
    <p:sldId id="264" r:id="rId7"/>
    <p:sldId id="257" r:id="rId8"/>
    <p:sldId id="267" r:id="rId9"/>
    <p:sldId id="270" r:id="rId10"/>
    <p:sldId id="271" r:id="rId11"/>
    <p:sldId id="272" r:id="rId12"/>
    <p:sldId id="273" r:id="rId13"/>
    <p:sldId id="274" r:id="rId14"/>
    <p:sldId id="275" r:id="rId15"/>
    <p:sldId id="276" r:id="rId16"/>
    <p:sldId id="277" r:id="rId17"/>
    <p:sldId id="278" r:id="rId18"/>
    <p:sldId id="280" r:id="rId19"/>
    <p:sldId id="281" r:id="rId20"/>
    <p:sldId id="269" r:id="rId21"/>
    <p:sldId id="279" r:id="rId22"/>
    <p:sldId id="258" r:id="rId23"/>
    <p:sldId id="259" r:id="rId24"/>
    <p:sldId id="282" r:id="rId25"/>
  </p:sldIdLst>
  <p:sldSz cx="10080625" cy="7559675"/>
  <p:notesSz cx="7559675" cy="10691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434" y="-90"/>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Marcador de encabezado"/>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es-ES" sz="1400" b="0" i="0" u="none" strike="noStrike" kern="1200">
              <a:ln>
                <a:noFill/>
              </a:ln>
              <a:latin typeface="Arial" pitchFamily="18"/>
              <a:ea typeface="Microsoft YaHei" pitchFamily="2"/>
              <a:cs typeface="Lucida Sans" pitchFamily="2"/>
            </a:endParaRPr>
          </a:p>
        </p:txBody>
      </p:sp>
      <p:sp>
        <p:nvSpPr>
          <p:cNvPr id="3" name="2 Marcador de fecha"/>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es-ES" sz="1400" b="0" i="0" u="none" strike="noStrike" kern="1200">
              <a:ln>
                <a:noFill/>
              </a:ln>
              <a:latin typeface="Arial" pitchFamily="18"/>
              <a:ea typeface="Microsoft YaHei" pitchFamily="2"/>
              <a:cs typeface="Lucida Sans" pitchFamily="2"/>
            </a:endParaRPr>
          </a:p>
        </p:txBody>
      </p:sp>
      <p:sp>
        <p:nvSpPr>
          <p:cNvPr id="4" name="3 Marcador de pie de página"/>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es-ES" sz="1400" b="0" i="0" u="none" strike="noStrike" kern="1200">
              <a:ln>
                <a:noFill/>
              </a:ln>
              <a:latin typeface="Arial" pitchFamily="18"/>
              <a:ea typeface="Microsoft YaHei" pitchFamily="2"/>
              <a:cs typeface="Lucida Sans" pitchFamily="2"/>
            </a:endParaRPr>
          </a:p>
        </p:txBody>
      </p:sp>
      <p:sp>
        <p:nvSpPr>
          <p:cNvPr id="5" name="4 Marcador de número de diapositiva"/>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269FF03E-A077-46E7-BDD7-A131F2B89D81}" type="slidenum">
              <a:rPr/>
              <a:pPr marL="0" marR="0" lvl="0" indent="0" algn="r" rtl="0" hangingPunct="0">
                <a:lnSpc>
                  <a:spcPct val="100000"/>
                </a:lnSpc>
                <a:spcBef>
                  <a:spcPts val="0"/>
                </a:spcBef>
                <a:spcAft>
                  <a:spcPts val="0"/>
                </a:spcAft>
                <a:buNone/>
                <a:tabLst/>
                <a:defRPr sz="1400"/>
              </a:pPr>
              <a:t>‹Nº›</a:t>
            </a:fld>
            <a:endParaRPr lang="es-ES" sz="1400" b="0" i="0" u="none" strike="noStrike" kern="1200">
              <a:ln>
                <a:noFill/>
              </a:ln>
              <a:latin typeface="Arial" pitchFamily="18"/>
              <a:ea typeface="Microsoft YaHei" pitchFamily="2"/>
              <a:cs typeface="Lucida Sans"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idx="2"/>
          </p:nvPr>
        </p:nvSpPr>
        <p:spPr>
          <a:xfrm>
            <a:off x="1107000" y="812520"/>
            <a:ext cx="5345280" cy="4008959"/>
          </a:xfrm>
          <a:prstGeom prst="rect">
            <a:avLst/>
          </a:prstGeom>
          <a:noFill/>
          <a:ln>
            <a:noFill/>
            <a:prstDash val="solid"/>
          </a:ln>
        </p:spPr>
      </p:sp>
      <p:sp>
        <p:nvSpPr>
          <p:cNvPr id="3" name="2 Marcador de notas"/>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s-ES"/>
          </a:p>
        </p:txBody>
      </p:sp>
      <p:sp>
        <p:nvSpPr>
          <p:cNvPr id="4" name="3 Marcador de encabezado"/>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5" name="4 Marcador de fecha"/>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6" name="5 Marcador de pie de página"/>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7" name="6 Marcador de número de diapositiva"/>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s-ES" sz="1400" kern="1200">
                <a:latin typeface="Times New Roman" pitchFamily="18"/>
                <a:ea typeface="Lucida Sans Unicode" pitchFamily="2"/>
                <a:cs typeface="Tahoma" pitchFamily="2"/>
              </a:defRPr>
            </a:lvl1pPr>
          </a:lstStyle>
          <a:p>
            <a:pPr lvl="0"/>
            <a:fld id="{9A7BB223-5F1A-4F99-B01E-9E42F5D0C272}" type="slidenum">
              <a:rPr/>
              <a:pPr lvl="0"/>
              <a:t>‹Nº›</a:t>
            </a:fld>
            <a:endParaRPr lang="es-ES"/>
          </a:p>
        </p:txBody>
      </p:sp>
    </p:spTree>
  </p:cSld>
  <p:clrMap bg1="lt1" tx1="dk1" bg2="lt2" tx2="dk2" accent1="accent1" accent2="accent2" accent3="accent3" accent4="accent4" accent5="accent5" accent6="accent6" hlink="hlink" folHlink="folHlink"/>
  <p:notesStyle>
    <a:lvl1pPr marL="216000" marR="0" indent="-216000" rtl="0" hangingPunct="0">
      <a:tabLst/>
      <a:defRPr lang="es-ES" sz="2000" b="0" i="0" u="none" strike="noStrike" kern="1200">
        <a:ln>
          <a:noFill/>
        </a:ln>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p:txBody>
          <a:bodyPr>
            <a:spAutoFit/>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pPr lvl="0"/>
            <a:endParaRPr lang="es-ES"/>
          </a:p>
        </p:txBody>
      </p:sp>
      <p:sp>
        <p:nvSpPr>
          <p:cNvPr id="5" name="4 Marcador de pie de página"/>
          <p:cNvSpPr>
            <a:spLocks noGrp="1"/>
          </p:cNvSpPr>
          <p:nvPr>
            <p:ph type="ftr" sz="quarter" idx="11"/>
          </p:nvPr>
        </p:nvSpPr>
        <p:spPr/>
        <p:txBody>
          <a:bodyPr/>
          <a:lstStyle/>
          <a:p>
            <a:pPr lvl="0"/>
            <a:endParaRPr lang="es-ES"/>
          </a:p>
        </p:txBody>
      </p:sp>
      <p:sp>
        <p:nvSpPr>
          <p:cNvPr id="6" name="5 Marcador de número de diapositiva"/>
          <p:cNvSpPr>
            <a:spLocks noGrp="1"/>
          </p:cNvSpPr>
          <p:nvPr>
            <p:ph type="sldNum" sz="quarter" idx="12"/>
          </p:nvPr>
        </p:nvSpPr>
        <p:spPr/>
        <p:txBody>
          <a:bodyPr/>
          <a:lstStyle/>
          <a:p>
            <a:pPr lvl="0"/>
            <a:fld id="{31851244-2900-4564-8930-815374AEAEA4}" type="slidenum">
              <a:rPr/>
              <a:pPr lvl="0"/>
              <a:t>‹Nº›</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lvl="0"/>
            <a:endParaRPr lang="es-ES"/>
          </a:p>
        </p:txBody>
      </p:sp>
      <p:sp>
        <p:nvSpPr>
          <p:cNvPr id="5" name="4 Marcador de pie de página"/>
          <p:cNvSpPr>
            <a:spLocks noGrp="1"/>
          </p:cNvSpPr>
          <p:nvPr>
            <p:ph type="ftr" sz="quarter" idx="11"/>
          </p:nvPr>
        </p:nvSpPr>
        <p:spPr/>
        <p:txBody>
          <a:bodyPr/>
          <a:lstStyle/>
          <a:p>
            <a:pPr lvl="0"/>
            <a:endParaRPr lang="es-ES"/>
          </a:p>
        </p:txBody>
      </p:sp>
      <p:sp>
        <p:nvSpPr>
          <p:cNvPr id="6" name="5 Marcador de número de diapositiva"/>
          <p:cNvSpPr>
            <a:spLocks noGrp="1"/>
          </p:cNvSpPr>
          <p:nvPr>
            <p:ph type="sldNum" sz="quarter" idx="12"/>
          </p:nvPr>
        </p:nvSpPr>
        <p:spPr/>
        <p:txBody>
          <a:bodyPr/>
          <a:lstStyle/>
          <a:p>
            <a:pPr lvl="0"/>
            <a:fld id="{0D4E386D-5E18-41B7-8227-8810BF849A56}" type="slidenum">
              <a:rPr/>
              <a:pPr lvl="0"/>
              <a:t>‹Nº›</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08850" y="301625"/>
            <a:ext cx="2266950" cy="645636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03238" y="301625"/>
            <a:ext cx="6653212" cy="64563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lvl="0"/>
            <a:endParaRPr lang="es-ES"/>
          </a:p>
        </p:txBody>
      </p:sp>
      <p:sp>
        <p:nvSpPr>
          <p:cNvPr id="5" name="4 Marcador de pie de página"/>
          <p:cNvSpPr>
            <a:spLocks noGrp="1"/>
          </p:cNvSpPr>
          <p:nvPr>
            <p:ph type="ftr" sz="quarter" idx="11"/>
          </p:nvPr>
        </p:nvSpPr>
        <p:spPr/>
        <p:txBody>
          <a:bodyPr/>
          <a:lstStyle/>
          <a:p>
            <a:pPr lvl="0"/>
            <a:endParaRPr lang="es-ES"/>
          </a:p>
        </p:txBody>
      </p:sp>
      <p:sp>
        <p:nvSpPr>
          <p:cNvPr id="6" name="5 Marcador de número de diapositiva"/>
          <p:cNvSpPr>
            <a:spLocks noGrp="1"/>
          </p:cNvSpPr>
          <p:nvPr>
            <p:ph type="sldNum" sz="quarter" idx="12"/>
          </p:nvPr>
        </p:nvSpPr>
        <p:spPr/>
        <p:txBody>
          <a:bodyPr/>
          <a:lstStyle/>
          <a:p>
            <a:pPr lvl="0"/>
            <a:fld id="{07B523D4-3FF3-470F-AC34-263ECB380556}" type="slidenum">
              <a:rPr/>
              <a:pPr lvl="0"/>
              <a:t>‹Nº›</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lvl="0"/>
            <a:endParaRPr lang="es-ES"/>
          </a:p>
        </p:txBody>
      </p:sp>
      <p:sp>
        <p:nvSpPr>
          <p:cNvPr id="5" name="4 Marcador de pie de página"/>
          <p:cNvSpPr>
            <a:spLocks noGrp="1"/>
          </p:cNvSpPr>
          <p:nvPr>
            <p:ph type="ftr" sz="quarter" idx="11"/>
          </p:nvPr>
        </p:nvSpPr>
        <p:spPr/>
        <p:txBody>
          <a:bodyPr/>
          <a:lstStyle/>
          <a:p>
            <a:pPr lvl="0"/>
            <a:endParaRPr lang="es-ES"/>
          </a:p>
        </p:txBody>
      </p:sp>
      <p:sp>
        <p:nvSpPr>
          <p:cNvPr id="6" name="5 Marcador de número de diapositiva"/>
          <p:cNvSpPr>
            <a:spLocks noGrp="1"/>
          </p:cNvSpPr>
          <p:nvPr>
            <p:ph type="sldNum" sz="quarter" idx="12"/>
          </p:nvPr>
        </p:nvSpPr>
        <p:spPr/>
        <p:txBody>
          <a:bodyPr/>
          <a:lstStyle/>
          <a:p>
            <a:pPr lvl="0"/>
            <a:fld id="{A4727433-5FE3-4677-9C13-6A3263202B01}" type="slidenum">
              <a:rPr/>
              <a:pPr lvl="0"/>
              <a:t>‹Nº›</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lvl="0"/>
            <a:endParaRPr lang="es-ES"/>
          </a:p>
        </p:txBody>
      </p:sp>
      <p:sp>
        <p:nvSpPr>
          <p:cNvPr id="5" name="4 Marcador de pie de página"/>
          <p:cNvSpPr>
            <a:spLocks noGrp="1"/>
          </p:cNvSpPr>
          <p:nvPr>
            <p:ph type="ftr" sz="quarter" idx="11"/>
          </p:nvPr>
        </p:nvSpPr>
        <p:spPr/>
        <p:txBody>
          <a:bodyPr/>
          <a:lstStyle/>
          <a:p>
            <a:pPr lvl="0"/>
            <a:endParaRPr lang="es-ES"/>
          </a:p>
        </p:txBody>
      </p:sp>
      <p:sp>
        <p:nvSpPr>
          <p:cNvPr id="6" name="5 Marcador de número de diapositiva"/>
          <p:cNvSpPr>
            <a:spLocks noGrp="1"/>
          </p:cNvSpPr>
          <p:nvPr>
            <p:ph type="sldNum" sz="quarter" idx="12"/>
          </p:nvPr>
        </p:nvSpPr>
        <p:spPr/>
        <p:txBody>
          <a:bodyPr/>
          <a:lstStyle/>
          <a:p>
            <a:pPr lvl="0"/>
            <a:fld id="{05257F4D-32A7-4E6D-BA7F-F5BE3E34EDBC}" type="slidenum">
              <a:rPr/>
              <a:pPr lvl="0"/>
              <a:t>‹Nº›</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pPr lvl="0"/>
            <a:endParaRPr lang="es-ES"/>
          </a:p>
        </p:txBody>
      </p:sp>
      <p:sp>
        <p:nvSpPr>
          <p:cNvPr id="6" name="5 Marcador de pie de página"/>
          <p:cNvSpPr>
            <a:spLocks noGrp="1"/>
          </p:cNvSpPr>
          <p:nvPr>
            <p:ph type="ftr" sz="quarter" idx="11"/>
          </p:nvPr>
        </p:nvSpPr>
        <p:spPr/>
        <p:txBody>
          <a:bodyPr/>
          <a:lstStyle/>
          <a:p>
            <a:pPr lvl="0"/>
            <a:endParaRPr lang="es-ES"/>
          </a:p>
        </p:txBody>
      </p:sp>
      <p:sp>
        <p:nvSpPr>
          <p:cNvPr id="7" name="6 Marcador de número de diapositiva"/>
          <p:cNvSpPr>
            <a:spLocks noGrp="1"/>
          </p:cNvSpPr>
          <p:nvPr>
            <p:ph type="sldNum" sz="quarter" idx="12"/>
          </p:nvPr>
        </p:nvSpPr>
        <p:spPr/>
        <p:txBody>
          <a:bodyPr/>
          <a:lstStyle/>
          <a:p>
            <a:pPr lvl="0"/>
            <a:fld id="{CDB7C461-ACEE-4855-8B3E-E7323DB8EAF2}" type="slidenum">
              <a:rPr/>
              <a:pPr lvl="0"/>
              <a:t>‹Nº›</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pPr lvl="0"/>
            <a:endParaRPr lang="es-ES"/>
          </a:p>
        </p:txBody>
      </p:sp>
      <p:sp>
        <p:nvSpPr>
          <p:cNvPr id="8" name="7 Marcador de pie de página"/>
          <p:cNvSpPr>
            <a:spLocks noGrp="1"/>
          </p:cNvSpPr>
          <p:nvPr>
            <p:ph type="ftr" sz="quarter" idx="11"/>
          </p:nvPr>
        </p:nvSpPr>
        <p:spPr/>
        <p:txBody>
          <a:bodyPr/>
          <a:lstStyle/>
          <a:p>
            <a:pPr lvl="0"/>
            <a:endParaRPr lang="es-ES"/>
          </a:p>
        </p:txBody>
      </p:sp>
      <p:sp>
        <p:nvSpPr>
          <p:cNvPr id="9" name="8 Marcador de número de diapositiva"/>
          <p:cNvSpPr>
            <a:spLocks noGrp="1"/>
          </p:cNvSpPr>
          <p:nvPr>
            <p:ph type="sldNum" sz="quarter" idx="12"/>
          </p:nvPr>
        </p:nvSpPr>
        <p:spPr/>
        <p:txBody>
          <a:bodyPr/>
          <a:lstStyle/>
          <a:p>
            <a:pPr lvl="0"/>
            <a:fld id="{C8B8E136-6653-4E69-8159-757410535FA1}" type="slidenum">
              <a:rPr/>
              <a:pPr lvl="0"/>
              <a:t>‹Nº›</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pPr lvl="0"/>
            <a:endParaRPr lang="es-ES"/>
          </a:p>
        </p:txBody>
      </p:sp>
      <p:sp>
        <p:nvSpPr>
          <p:cNvPr id="4" name="3 Marcador de pie de página"/>
          <p:cNvSpPr>
            <a:spLocks noGrp="1"/>
          </p:cNvSpPr>
          <p:nvPr>
            <p:ph type="ftr" sz="quarter" idx="11"/>
          </p:nvPr>
        </p:nvSpPr>
        <p:spPr/>
        <p:txBody>
          <a:bodyPr/>
          <a:lstStyle/>
          <a:p>
            <a:pPr lvl="0"/>
            <a:endParaRPr lang="es-ES"/>
          </a:p>
        </p:txBody>
      </p:sp>
      <p:sp>
        <p:nvSpPr>
          <p:cNvPr id="5" name="4 Marcador de número de diapositiva"/>
          <p:cNvSpPr>
            <a:spLocks noGrp="1"/>
          </p:cNvSpPr>
          <p:nvPr>
            <p:ph type="sldNum" sz="quarter" idx="12"/>
          </p:nvPr>
        </p:nvSpPr>
        <p:spPr/>
        <p:txBody>
          <a:bodyPr/>
          <a:lstStyle/>
          <a:p>
            <a:pPr lvl="0"/>
            <a:fld id="{392149FA-97CA-46E6-BA67-FE15CBC6F646}" type="slidenum">
              <a:rPr/>
              <a:pPr lvl="0"/>
              <a:t>‹Nº›</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lvl="0"/>
            <a:endParaRPr lang="es-ES"/>
          </a:p>
        </p:txBody>
      </p:sp>
      <p:sp>
        <p:nvSpPr>
          <p:cNvPr id="3" name="2 Marcador de pie de página"/>
          <p:cNvSpPr>
            <a:spLocks noGrp="1"/>
          </p:cNvSpPr>
          <p:nvPr>
            <p:ph type="ftr" sz="quarter" idx="11"/>
          </p:nvPr>
        </p:nvSpPr>
        <p:spPr/>
        <p:txBody>
          <a:bodyPr/>
          <a:lstStyle/>
          <a:p>
            <a:pPr lvl="0"/>
            <a:endParaRPr lang="es-ES"/>
          </a:p>
        </p:txBody>
      </p:sp>
      <p:sp>
        <p:nvSpPr>
          <p:cNvPr id="4" name="3 Marcador de número de diapositiva"/>
          <p:cNvSpPr>
            <a:spLocks noGrp="1"/>
          </p:cNvSpPr>
          <p:nvPr>
            <p:ph type="sldNum" sz="quarter" idx="12"/>
          </p:nvPr>
        </p:nvSpPr>
        <p:spPr/>
        <p:txBody>
          <a:bodyPr/>
          <a:lstStyle/>
          <a:p>
            <a:pPr lvl="0"/>
            <a:fld id="{55E914B2-3488-4C5A-87DB-607339030A7B}" type="slidenum">
              <a:rPr/>
              <a:pPr lvl="0"/>
              <a:t>‹Nº›</a:t>
            </a:fld>
            <a:endParaRPr lang="es-ES"/>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lvl="0"/>
            <a:endParaRPr lang="es-ES"/>
          </a:p>
        </p:txBody>
      </p:sp>
      <p:sp>
        <p:nvSpPr>
          <p:cNvPr id="6" name="5 Marcador de pie de página"/>
          <p:cNvSpPr>
            <a:spLocks noGrp="1"/>
          </p:cNvSpPr>
          <p:nvPr>
            <p:ph type="ftr" sz="quarter" idx="11"/>
          </p:nvPr>
        </p:nvSpPr>
        <p:spPr/>
        <p:txBody>
          <a:bodyPr/>
          <a:lstStyle/>
          <a:p>
            <a:pPr lvl="0"/>
            <a:endParaRPr lang="es-ES"/>
          </a:p>
        </p:txBody>
      </p:sp>
      <p:sp>
        <p:nvSpPr>
          <p:cNvPr id="7" name="6 Marcador de número de diapositiva"/>
          <p:cNvSpPr>
            <a:spLocks noGrp="1"/>
          </p:cNvSpPr>
          <p:nvPr>
            <p:ph type="sldNum" sz="quarter" idx="12"/>
          </p:nvPr>
        </p:nvSpPr>
        <p:spPr/>
        <p:txBody>
          <a:bodyPr/>
          <a:lstStyle/>
          <a:p>
            <a:pPr lvl="0"/>
            <a:fld id="{7A8D48EF-AED3-4C6A-9435-ABB4DAF48210}" type="slidenum">
              <a:rPr/>
              <a:pPr lvl="0"/>
              <a:t>‹Nº›</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lvl="0"/>
            <a:endParaRPr lang="es-ES"/>
          </a:p>
        </p:txBody>
      </p:sp>
      <p:sp>
        <p:nvSpPr>
          <p:cNvPr id="6" name="5 Marcador de pie de página"/>
          <p:cNvSpPr>
            <a:spLocks noGrp="1"/>
          </p:cNvSpPr>
          <p:nvPr>
            <p:ph type="ftr" sz="quarter" idx="11"/>
          </p:nvPr>
        </p:nvSpPr>
        <p:spPr/>
        <p:txBody>
          <a:bodyPr/>
          <a:lstStyle/>
          <a:p>
            <a:pPr lvl="0"/>
            <a:endParaRPr lang="es-ES"/>
          </a:p>
        </p:txBody>
      </p:sp>
      <p:sp>
        <p:nvSpPr>
          <p:cNvPr id="7" name="6 Marcador de número de diapositiva"/>
          <p:cNvSpPr>
            <a:spLocks noGrp="1"/>
          </p:cNvSpPr>
          <p:nvPr>
            <p:ph type="sldNum" sz="quarter" idx="12"/>
          </p:nvPr>
        </p:nvSpPr>
        <p:spPr/>
        <p:txBody>
          <a:bodyPr/>
          <a:lstStyle/>
          <a:p>
            <a:pPr lvl="0"/>
            <a:fld id="{04E717D6-28F2-4805-911F-E1ADC6AA9741}" type="slidenum">
              <a:rPr/>
              <a:pPr lvl="0"/>
              <a:t>‹Nº›</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Marcador de título"/>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s-ES"/>
          </a:p>
        </p:txBody>
      </p:sp>
      <p:sp>
        <p:nvSpPr>
          <p:cNvPr id="3" name="2 Marcador de texto"/>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es-ES" sz="3200" b="0" i="0" u="none" strike="noStrike" kern="1200">
                <a:ln>
                  <a:noFill/>
                </a:ln>
                <a:latin typeface="Arial" pitchFamily="18"/>
                <a:ea typeface="Microsoft YaHei" pitchFamily="2"/>
                <a:cs typeface="Lucida Sans" pitchFamily="2"/>
              </a:defRPr>
            </a:defPPr>
            <a:lvl1pPr marL="432000" marR="0" lvl="0" indent="-324000">
              <a:spcBef>
                <a:spcPts val="0"/>
              </a:spcBef>
              <a:spcAft>
                <a:spcPts val="1414"/>
              </a:spcAft>
              <a:buSzPct val="45000"/>
              <a:buFont typeface="StarSymbol"/>
              <a:buChar char="●"/>
              <a:defRPr lang="es-ES" sz="3200" b="0" i="0" u="none" strike="noStrike" kern="1200">
                <a:ln>
                  <a:noFill/>
                </a:ln>
                <a:latin typeface="Arial" pitchFamily="18"/>
                <a:ea typeface="Microsoft YaHei" pitchFamily="2"/>
                <a:cs typeface="Lucida Sans" pitchFamily="2"/>
              </a:defRPr>
            </a:lvl1pPr>
            <a:lvl2pPr marL="864000" marR="0" lvl="1" indent="-324000">
              <a:spcBef>
                <a:spcPts val="0"/>
              </a:spcBef>
              <a:spcAft>
                <a:spcPts val="1134"/>
              </a:spcAft>
              <a:buSzPct val="75000"/>
              <a:buFont typeface="StarSymbol"/>
              <a:buChar char="–"/>
              <a:defRPr lang="es-ES" sz="2800" b="0" i="0" u="none" strike="noStrike" kern="1200">
                <a:ln>
                  <a:noFill/>
                </a:ln>
                <a:latin typeface="Arial" pitchFamily="18"/>
                <a:ea typeface="Microsoft YaHei" pitchFamily="2"/>
                <a:cs typeface="Lucida Sans" pitchFamily="2"/>
              </a:defRPr>
            </a:lvl2pPr>
            <a:lvl3pPr marL="1295999" marR="0" lvl="2" indent="-288000">
              <a:spcBef>
                <a:spcPts val="0"/>
              </a:spcBef>
              <a:spcAft>
                <a:spcPts val="850"/>
              </a:spcAft>
              <a:buSzPct val="45000"/>
              <a:buFont typeface="StarSymbol"/>
              <a:buChar char="●"/>
              <a:defRPr lang="es-ES" sz="2400" b="0" i="0" u="none" strike="noStrike" kern="1200">
                <a:ln>
                  <a:noFill/>
                </a:ln>
                <a:latin typeface="Arial" pitchFamily="18"/>
                <a:ea typeface="Microsoft YaHei" pitchFamily="2"/>
                <a:cs typeface="Lucida Sans" pitchFamily="2"/>
              </a:defRPr>
            </a:lvl3pPr>
            <a:lvl4pPr marL="1728000" marR="0" lvl="3" indent="-216000">
              <a:spcBef>
                <a:spcPts val="0"/>
              </a:spcBef>
              <a:spcAft>
                <a:spcPts val="567"/>
              </a:spcAft>
              <a:buSzPct val="75000"/>
              <a:buFont typeface="StarSymbol"/>
              <a:buChar char="–"/>
              <a:defRPr lang="es-ES" sz="2000" b="0" i="0" u="none" strike="noStrike" kern="1200">
                <a:ln>
                  <a:noFill/>
                </a:ln>
                <a:latin typeface="Arial" pitchFamily="18"/>
                <a:ea typeface="Microsoft YaHei" pitchFamily="2"/>
                <a:cs typeface="Lucida Sans" pitchFamily="2"/>
              </a:defRPr>
            </a:lvl4pPr>
            <a:lvl5pPr marL="2160000" marR="0" lvl="4"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5pPr>
            <a:lvl6pPr marL="2592000" marR="0" lvl="5"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6pPr>
            <a:lvl7pPr marL="3024000" marR="0" lvl="6"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7pPr>
            <a:lvl8pPr marL="3456000" marR="0" lvl="7"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8pPr>
            <a:lvl9pPr marL="3887999" marR="0" lvl="8"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5" name="4 Marcador de pie de página"/>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6" name="5 Marcador de número de diapositiva"/>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s-ES" sz="1400" kern="1200">
                <a:latin typeface="Times New Roman" pitchFamily="18"/>
                <a:ea typeface="Lucida Sans Unicode" pitchFamily="2"/>
                <a:cs typeface="Tahoma" pitchFamily="2"/>
              </a:defRPr>
            </a:lvl1pPr>
          </a:lstStyle>
          <a:p>
            <a:pPr lvl="0"/>
            <a:fld id="{A45C0480-BE55-43D4-86AF-4A28C5BA310F}" type="slidenum">
              <a:rPr/>
              <a:pPr lvl="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hangingPunct="0">
        <a:tabLst/>
        <a:defRPr lang="es-ES" sz="4400" b="0" i="0" u="none" strike="noStrike" kern="1200">
          <a:ln>
            <a:noFill/>
          </a:ln>
          <a:latin typeface="Arial" pitchFamily="18"/>
          <a:ea typeface="Microsoft YaHei" pitchFamily="2"/>
        </a:defRPr>
      </a:lvl1pPr>
    </p:titleStyle>
    <p:bodyStyle>
      <a:lvl1pPr marL="0" marR="0" indent="0" rtl="0" hangingPunct="0">
        <a:spcBef>
          <a:spcPts val="0"/>
        </a:spcBef>
        <a:spcAft>
          <a:spcPts val="1414"/>
        </a:spcAft>
        <a:tabLst/>
        <a:defRPr lang="es-ES" sz="3200" b="0" i="0" u="none" strike="noStrike" kern="1200">
          <a:ln>
            <a:noFill/>
          </a:ln>
          <a:latin typeface="Arial" pitchFamily="18"/>
          <a:ea typeface="Microsoft YaHei"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1 Subtítulo"/>
          <p:cNvSpPr txBox="1">
            <a:spLocks noGrp="1"/>
          </p:cNvSpPr>
          <p:nvPr>
            <p:ph type="subTitle" idx="4294967295"/>
          </p:nvPr>
        </p:nvSpPr>
        <p:spPr>
          <a:xfrm>
            <a:off x="503999" y="301320"/>
            <a:ext cx="9071640" cy="645660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es-ES" sz="1800" i="1" dirty="0">
                <a:solidFill>
                  <a:srgbClr val="999999"/>
                </a:solidFill>
              </a:rPr>
              <a:t>GRUPO DE SOCIOS: El papel de los particulares ante la nueva agenda urbana</a:t>
            </a:r>
          </a:p>
          <a:p>
            <a:pPr marL="0" lvl="0" indent="0" algn="ctr">
              <a:buNone/>
            </a:pPr>
            <a:endParaRPr lang="es-ES" dirty="0"/>
          </a:p>
          <a:p>
            <a:pPr marL="0" lvl="0" indent="0" algn="ctr">
              <a:buNone/>
            </a:pPr>
            <a:r>
              <a:rPr lang="es-ES" b="1" dirty="0"/>
              <a:t>Buen Gobierno, Participación Pública y Transparencia en el Urbanismo</a:t>
            </a:r>
          </a:p>
          <a:p>
            <a:pPr marL="0" lvl="0" indent="0" algn="ctr">
              <a:buNone/>
            </a:pPr>
            <a:endParaRPr lang="es-ES" dirty="0"/>
          </a:p>
          <a:p>
            <a:pPr marL="0" lvl="0" indent="0" algn="ctr">
              <a:buNone/>
            </a:pPr>
            <a:endParaRPr lang="es-ES" dirty="0"/>
          </a:p>
          <a:p>
            <a:pPr marL="0" lvl="0" indent="0" algn="ctr">
              <a:buNone/>
            </a:pPr>
            <a:r>
              <a:rPr lang="es-ES" sz="2000" dirty="0"/>
              <a:t>Madrid, julio 2017</a:t>
            </a:r>
          </a:p>
          <a:p>
            <a:pPr marL="0" lvl="0" indent="0" algn="ctr">
              <a:buNone/>
            </a:pPr>
            <a:endParaRPr lang="es-ES" dirty="0"/>
          </a:p>
          <a:p>
            <a:pPr marL="0" lvl="0" indent="0" algn="l">
              <a:buNone/>
            </a:pPr>
            <a:r>
              <a:rPr lang="es-ES" sz="2000" dirty="0"/>
              <a:t>Oscar </a:t>
            </a:r>
            <a:r>
              <a:rPr lang="es-ES" sz="2000" dirty="0" err="1"/>
              <a:t>Capdeferro</a:t>
            </a:r>
            <a:r>
              <a:rPr lang="es-ES" sz="2000" dirty="0"/>
              <a:t> Villagrasa</a:t>
            </a:r>
          </a:p>
          <a:p>
            <a:pPr marL="0" lvl="0" indent="0" algn="l">
              <a:buNone/>
            </a:pPr>
            <a:r>
              <a:rPr lang="es-ES" sz="2000" dirty="0">
                <a:solidFill>
                  <a:srgbClr val="999999"/>
                </a:solidFill>
              </a:rPr>
              <a:t>Instituto de investigación </a:t>
            </a:r>
            <a:r>
              <a:rPr lang="es-ES" sz="2000" dirty="0" err="1">
                <a:solidFill>
                  <a:srgbClr val="999999"/>
                </a:solidFill>
              </a:rPr>
              <a:t>Transjus</a:t>
            </a:r>
            <a:endParaRPr lang="es-ES" sz="2000" dirty="0">
              <a:solidFill>
                <a:srgbClr val="999999"/>
              </a:solidFill>
            </a:endParaRPr>
          </a:p>
          <a:p>
            <a:pPr marL="0" lvl="0" indent="0" algn="l">
              <a:buNone/>
            </a:pPr>
            <a:r>
              <a:rPr lang="es-ES" sz="2000" dirty="0">
                <a:solidFill>
                  <a:srgbClr val="999999"/>
                </a:solidFill>
              </a:rPr>
              <a:t>Universidad de Barcelona</a:t>
            </a:r>
          </a:p>
        </p:txBody>
      </p:sp>
      <p:pic>
        <p:nvPicPr>
          <p:cNvPr id="3" name="2 Imagen"/>
          <p:cNvPicPr>
            <a:picLocks noChangeAspect="1"/>
          </p:cNvPicPr>
          <p:nvPr/>
        </p:nvPicPr>
        <p:blipFill>
          <a:blip r:embed="rId3" cstate="print">
            <a:alphaModFix/>
            <a:lum/>
          </a:blip>
          <a:srcRect/>
          <a:stretch>
            <a:fillRect/>
          </a:stretch>
        </p:blipFill>
        <p:spPr>
          <a:xfrm>
            <a:off x="6098760" y="6048000"/>
            <a:ext cx="3333240" cy="1028519"/>
          </a:xfrm>
          <a:prstGeom prst="rect">
            <a:avLst/>
          </a:prstGeom>
          <a:noFill/>
          <a:ln>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Ley 8/2007, de 28 de mayo, de suelo: la impronta de la corrupción </a:t>
            </a:r>
            <a:endParaRPr lang="es-ES" sz="3200" dirty="0"/>
          </a:p>
        </p:txBody>
      </p:sp>
      <p:sp>
        <p:nvSpPr>
          <p:cNvPr id="3" name="2 Marcador de contenido"/>
          <p:cNvSpPr>
            <a:spLocks noGrp="1"/>
          </p:cNvSpPr>
          <p:nvPr>
            <p:ph idx="1"/>
          </p:nvPr>
        </p:nvSpPr>
        <p:spPr>
          <a:xfrm>
            <a:off x="503999" y="1691605"/>
            <a:ext cx="9071640" cy="4989240"/>
          </a:xfrm>
        </p:spPr>
        <p:txBody>
          <a:bodyPr/>
          <a:lstStyle/>
          <a:p>
            <a:pPr algn="just"/>
            <a:r>
              <a:rPr lang="es-ES_tradnl" sz="2000" b="1" dirty="0" smtClean="0"/>
              <a:t>Integridad local: declaraciones y registros</a:t>
            </a:r>
            <a:endParaRPr lang="es-ES" sz="2000" b="1" dirty="0" smtClean="0"/>
          </a:p>
          <a:p>
            <a:pPr algn="just">
              <a:buNone/>
            </a:pPr>
            <a:r>
              <a:rPr lang="es-ES" sz="1800" dirty="0" smtClean="0"/>
              <a:t>DA 9ª.3.  Reforma del mecanismo de las declaraciones y los registros de intereses en el ámbito local.</a:t>
            </a:r>
          </a:p>
          <a:p>
            <a:pPr algn="just">
              <a:buFontTx/>
              <a:buChar char="-"/>
            </a:pPr>
            <a:r>
              <a:rPr lang="es-ES" sz="1600" dirty="0" smtClean="0"/>
              <a:t>los representantes locales y los miembros no electos de la Junta de Gobierno Local deben formular declaraciones sobre causas de posibles </a:t>
            </a:r>
            <a:r>
              <a:rPr lang="es-ES" sz="1600" b="1" i="1" dirty="0" smtClean="0"/>
              <a:t>incompatibilidades</a:t>
            </a:r>
            <a:r>
              <a:rPr lang="es-ES" sz="1600" dirty="0" smtClean="0"/>
              <a:t> y sobre cualquier </a:t>
            </a:r>
            <a:r>
              <a:rPr lang="es-ES" sz="1600" b="1" i="1" dirty="0" smtClean="0"/>
              <a:t>actividad</a:t>
            </a:r>
            <a:r>
              <a:rPr lang="es-ES" sz="1600" dirty="0" smtClean="0"/>
              <a:t> que pueda proporcionarles ingresos económicos, así como sobre sus </a:t>
            </a:r>
            <a:r>
              <a:rPr lang="es-ES" sz="1600" b="1" i="1" dirty="0" smtClean="0"/>
              <a:t>bienes patrimoniales </a:t>
            </a:r>
            <a:r>
              <a:rPr lang="es-ES" sz="1600" dirty="0" smtClean="0"/>
              <a:t>y sobre su </a:t>
            </a:r>
            <a:r>
              <a:rPr lang="es-ES" sz="1600" b="1" i="1" dirty="0" smtClean="0"/>
              <a:t>participación</a:t>
            </a:r>
            <a:r>
              <a:rPr lang="es-ES" sz="1600" dirty="0" smtClean="0"/>
              <a:t> en sociedades. </a:t>
            </a:r>
          </a:p>
          <a:p>
            <a:pPr algn="just">
              <a:buFontTx/>
              <a:buChar char="-"/>
            </a:pPr>
            <a:r>
              <a:rPr lang="es-ES_tradnl" sz="1600" dirty="0" smtClean="0"/>
              <a:t>las </a:t>
            </a:r>
            <a:r>
              <a:rPr lang="es-ES" sz="1600" dirty="0" smtClean="0"/>
              <a:t> declaraciones serán </a:t>
            </a:r>
            <a:r>
              <a:rPr lang="es-ES" sz="1600" b="1" i="1" dirty="0" smtClean="0"/>
              <a:t>inscritas</a:t>
            </a:r>
            <a:r>
              <a:rPr lang="es-ES" sz="1600" dirty="0" smtClean="0"/>
              <a:t> </a:t>
            </a:r>
            <a:r>
              <a:rPr lang="es-ES" sz="1600" b="1" i="1" dirty="0" smtClean="0"/>
              <a:t>en los registros de intereses </a:t>
            </a:r>
            <a:r>
              <a:rPr lang="es-ES" sz="1600" dirty="0" smtClean="0"/>
              <a:t>de cada entidad local (el Registro de Actividades y el Registro de Bienes Patrimoniales). </a:t>
            </a:r>
          </a:p>
          <a:p>
            <a:pPr algn="just">
              <a:buFontTx/>
              <a:buChar char="-"/>
            </a:pPr>
            <a:r>
              <a:rPr lang="es-ES" sz="1600" dirty="0" smtClean="0"/>
              <a:t>deben realizarse en todo caso «</a:t>
            </a:r>
            <a:r>
              <a:rPr lang="es-ES" sz="1600" b="1" i="1" dirty="0" smtClean="0"/>
              <a:t>antes</a:t>
            </a:r>
            <a:r>
              <a:rPr lang="es-ES" sz="1600" dirty="0" smtClean="0"/>
              <a:t> de la toma de posesión, con ocasión del </a:t>
            </a:r>
            <a:r>
              <a:rPr lang="es-ES" sz="1600" b="1" i="1" dirty="0" smtClean="0"/>
              <a:t>cese</a:t>
            </a:r>
            <a:r>
              <a:rPr lang="es-ES" sz="1600" dirty="0" smtClean="0"/>
              <a:t> y al </a:t>
            </a:r>
            <a:r>
              <a:rPr lang="es-ES" sz="1600" b="1" i="1" dirty="0" smtClean="0"/>
              <a:t>final</a:t>
            </a:r>
            <a:r>
              <a:rPr lang="es-ES" sz="1600" dirty="0" smtClean="0"/>
              <a:t> del mandato, así como cuando se </a:t>
            </a:r>
            <a:r>
              <a:rPr lang="es-ES" sz="1600" b="1" i="1" dirty="0" smtClean="0"/>
              <a:t>modifiquen</a:t>
            </a:r>
            <a:r>
              <a:rPr lang="es-ES" sz="1600" dirty="0" smtClean="0"/>
              <a:t> las circunstancias de hecho».</a:t>
            </a:r>
          </a:p>
          <a:p>
            <a:pPr algn="just">
              <a:buNone/>
            </a:pPr>
            <a:r>
              <a:rPr lang="es-ES_tradnl" sz="1800" dirty="0" smtClean="0"/>
              <a:t>La reforma </a:t>
            </a:r>
            <a:r>
              <a:rPr lang="es-ES" sz="1800" dirty="0" smtClean="0"/>
              <a:t>amplía el contenido material de las declaraciones, al incluir por primera vez en el ámbito local la obligatoriedad de declarar la participación en sociedades de todo tipo, con información de las sociedades por ellas participadas y de las liquidaciones de determinados impuestos.  </a:t>
            </a:r>
          </a:p>
          <a:p>
            <a:pPr algn="just">
              <a:buNone/>
            </a:pPr>
            <a:r>
              <a:rPr lang="es-ES" sz="1800" dirty="0" smtClean="0"/>
              <a:t>También añade la obligación de formular las declaraciones, en todo caso, en el momento de la finalización del mandato.</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Ley 8/2007, de 28 de mayo, de suelo: la impronta de la corrupción </a:t>
            </a:r>
            <a:endParaRPr lang="es-ES" sz="3200" dirty="0"/>
          </a:p>
        </p:txBody>
      </p:sp>
      <p:sp>
        <p:nvSpPr>
          <p:cNvPr id="3" name="2 Marcador de contenido"/>
          <p:cNvSpPr>
            <a:spLocks noGrp="1"/>
          </p:cNvSpPr>
          <p:nvPr>
            <p:ph idx="1"/>
          </p:nvPr>
        </p:nvSpPr>
        <p:spPr>
          <a:xfrm>
            <a:off x="503999" y="1691605"/>
            <a:ext cx="9071640" cy="4989240"/>
          </a:xfrm>
        </p:spPr>
        <p:txBody>
          <a:bodyPr/>
          <a:lstStyle/>
          <a:p>
            <a:pPr algn="just"/>
            <a:r>
              <a:rPr lang="es-ES_tradnl" sz="2000" b="1" dirty="0" smtClean="0"/>
              <a:t>Integridad local: Incompatibilidades </a:t>
            </a:r>
            <a:endParaRPr lang="es-ES" sz="2000" b="1" dirty="0" smtClean="0"/>
          </a:p>
          <a:p>
            <a:pPr algn="just">
              <a:buNone/>
            </a:pPr>
            <a:r>
              <a:rPr lang="es-ES" sz="1800" dirty="0" smtClean="0"/>
              <a:t>DA 9ª.4.  </a:t>
            </a:r>
          </a:p>
          <a:p>
            <a:pPr algn="just">
              <a:buNone/>
            </a:pPr>
            <a:r>
              <a:rPr lang="es-ES" sz="1800" dirty="0" smtClean="0"/>
              <a:t>Incluye un nuevo apartado 8 en el art. 75 LRBRL con la finalidad de: </a:t>
            </a:r>
          </a:p>
          <a:p>
            <a:pPr algn="just">
              <a:buNone/>
            </a:pPr>
            <a:r>
              <a:rPr lang="es-ES" sz="1800" dirty="0" smtClean="0"/>
              <a:t>- extender el régimen de limitaciones al ejercicio de actividades privadas con </a:t>
            </a:r>
            <a:r>
              <a:rPr lang="es-ES" sz="1800" b="1" i="1" dirty="0" smtClean="0"/>
              <a:t>posterioridad al cese </a:t>
            </a:r>
            <a:r>
              <a:rPr lang="es-ES" sz="1800" dirty="0" smtClean="0"/>
              <a:t>de los miembros del Gobierno y los altos cargos de la Administración General del Estado -del art. 8 Ley 5/2006- a los </a:t>
            </a:r>
            <a:r>
              <a:rPr lang="es-ES" sz="1800" b="1" i="1" dirty="0" smtClean="0"/>
              <a:t>miembros de las Corporaciones locales</a:t>
            </a:r>
            <a:r>
              <a:rPr lang="es-ES" sz="1800" dirty="0" smtClean="0"/>
              <a:t> que hubieran ostentado </a:t>
            </a:r>
            <a:r>
              <a:rPr lang="es-ES" sz="1800" b="1" i="1" dirty="0" smtClean="0"/>
              <a:t>responsabilidades ejecutivas </a:t>
            </a:r>
            <a:r>
              <a:rPr lang="es-ES" sz="1800" dirty="0" smtClean="0"/>
              <a:t>en alguna área del gobierno local y ejercieran su cargo con </a:t>
            </a:r>
            <a:r>
              <a:rPr lang="es-ES" sz="1800" b="1" i="1" dirty="0" smtClean="0"/>
              <a:t>dedicación exclusiva</a:t>
            </a:r>
            <a:r>
              <a:rPr lang="es-ES" sz="1800" dirty="0" smtClean="0"/>
              <a:t>.</a:t>
            </a:r>
          </a:p>
          <a:p>
            <a:pPr algn="just">
              <a:buNone/>
            </a:pPr>
            <a:r>
              <a:rPr lang="es-ES" sz="1800" dirty="0" smtClean="0"/>
              <a:t>- Se extiende a los </a:t>
            </a:r>
            <a:r>
              <a:rPr lang="es-ES" sz="1800" b="1" i="1" dirty="0" smtClean="0"/>
              <a:t>dos años siguientes a la finalización de su mandato </a:t>
            </a:r>
            <a:r>
              <a:rPr lang="es-ES" sz="1800" dirty="0" smtClean="0"/>
              <a:t>en el gobierno local.</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Ley 8/2007, de 28 de mayo, de suelo: la impronta de la corrupción </a:t>
            </a:r>
            <a:endParaRPr lang="es-ES" sz="3200" dirty="0"/>
          </a:p>
        </p:txBody>
      </p:sp>
      <p:sp>
        <p:nvSpPr>
          <p:cNvPr id="3" name="2 Marcador de contenido"/>
          <p:cNvSpPr>
            <a:spLocks noGrp="1"/>
          </p:cNvSpPr>
          <p:nvPr>
            <p:ph idx="1"/>
          </p:nvPr>
        </p:nvSpPr>
        <p:spPr>
          <a:xfrm>
            <a:off x="503999" y="1691605"/>
            <a:ext cx="9071640" cy="4989240"/>
          </a:xfrm>
        </p:spPr>
        <p:txBody>
          <a:bodyPr/>
          <a:lstStyle/>
          <a:p>
            <a:pPr algn="just"/>
            <a:r>
              <a:rPr lang="es-ES_tradnl" sz="2000" b="1" dirty="0" smtClean="0"/>
              <a:t>Integridad local: el personal directivo local</a:t>
            </a:r>
            <a:endParaRPr lang="es-ES" sz="2000" b="1" dirty="0" smtClean="0"/>
          </a:p>
          <a:p>
            <a:pPr algn="just">
              <a:buNone/>
            </a:pPr>
            <a:r>
              <a:rPr lang="es-ES" sz="1800" dirty="0" smtClean="0"/>
              <a:t>DA 9ª.5  </a:t>
            </a:r>
          </a:p>
          <a:p>
            <a:pPr algn="just">
              <a:buFontTx/>
              <a:buChar char="-"/>
            </a:pPr>
            <a:r>
              <a:rPr lang="es-ES" sz="1800" dirty="0" smtClean="0"/>
              <a:t>El personal directivo local queda sometido al régimen de </a:t>
            </a:r>
            <a:r>
              <a:rPr lang="es-ES" sz="1800" b="1" i="1" dirty="0" smtClean="0"/>
              <a:t>incompatibilidades</a:t>
            </a:r>
            <a:r>
              <a:rPr lang="es-ES" sz="1800" dirty="0" smtClean="0"/>
              <a:t> que resulte de aplicación, incluido el régimen establecido en la Ley 53/1984, de 26 de diciembre, de incompatibilidades del personal al servicio de las Administraciones públicas. </a:t>
            </a:r>
          </a:p>
          <a:p>
            <a:pPr algn="just">
              <a:buFontTx/>
              <a:buChar char="-"/>
            </a:pPr>
            <a:r>
              <a:rPr lang="es-ES" sz="1800" dirty="0" smtClean="0"/>
              <a:t>Se extiende el </a:t>
            </a:r>
            <a:r>
              <a:rPr lang="es-ES" sz="1800" b="1" i="1" dirty="0" smtClean="0"/>
              <a:t>régimen de declaraciones de actividades y bienes </a:t>
            </a:r>
            <a:r>
              <a:rPr lang="es-ES" sz="1800" dirty="0" smtClean="0"/>
              <a:t>a todo el </a:t>
            </a:r>
            <a:r>
              <a:rPr lang="es-ES" sz="1800" b="1" i="1" dirty="0" smtClean="0">
                <a:solidFill>
                  <a:srgbClr val="FF0000"/>
                </a:solidFill>
              </a:rPr>
              <a:t>personal directivo local </a:t>
            </a:r>
            <a:r>
              <a:rPr lang="es-ES" sz="1800" dirty="0" smtClean="0"/>
              <a:t>y a los </a:t>
            </a:r>
            <a:r>
              <a:rPr lang="es-ES" sz="1800" b="1" i="1" dirty="0" smtClean="0">
                <a:solidFill>
                  <a:srgbClr val="FF0000"/>
                </a:solidFill>
              </a:rPr>
              <a:t>funcionarios de las Corporaciones Locales con habilitación de carácter nacional que hubieran sido designados mediante el sistema de libre designación </a:t>
            </a:r>
            <a:r>
              <a:rPr lang="es-ES" sz="1800" dirty="0" smtClean="0"/>
              <a:t>«en atención al carácter directivo de sus funciones o a la especial responsabilidad que asuman».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Ley 8/2007, de 28 de mayo, de suelo: la impronta de la corrupción </a:t>
            </a:r>
            <a:endParaRPr lang="es-ES" sz="3200" dirty="0"/>
          </a:p>
        </p:txBody>
      </p:sp>
      <p:sp>
        <p:nvSpPr>
          <p:cNvPr id="3" name="2 Marcador de contenido"/>
          <p:cNvSpPr>
            <a:spLocks noGrp="1"/>
          </p:cNvSpPr>
          <p:nvPr>
            <p:ph idx="1"/>
          </p:nvPr>
        </p:nvSpPr>
        <p:spPr>
          <a:xfrm>
            <a:off x="503999" y="1691605"/>
            <a:ext cx="9071640" cy="4989240"/>
          </a:xfrm>
        </p:spPr>
        <p:txBody>
          <a:bodyPr/>
          <a:lstStyle/>
          <a:p>
            <a:pPr algn="just"/>
            <a:r>
              <a:rPr lang="es-ES_tradnl" sz="2000" b="1" dirty="0" smtClean="0"/>
              <a:t>La participación ciudadana (I)</a:t>
            </a:r>
            <a:endParaRPr lang="es-ES" sz="2000" b="1" dirty="0" smtClean="0"/>
          </a:p>
          <a:p>
            <a:pPr algn="just">
              <a:buNone/>
            </a:pPr>
            <a:r>
              <a:rPr lang="es-ES" sz="1800" dirty="0" smtClean="0"/>
              <a:t>Art. 5.e TRLSRU</a:t>
            </a:r>
          </a:p>
          <a:p>
            <a:pPr algn="just">
              <a:buFontTx/>
              <a:buChar char="-"/>
            </a:pPr>
            <a:r>
              <a:rPr lang="es-ES" sz="1800" dirty="0" smtClean="0"/>
              <a:t>Se reconoce el derecho de todos los ciudadanos a participar de forma efectiva en los procedimientos de elaboración y aprobación de los instrumentos de ordenación territorial y urbanística (y en su evaluación ambiental) mediante la formulación de alegaciones, observaciones, propuestas, reclamaciones y quejas, a las que la </a:t>
            </a:r>
            <a:r>
              <a:rPr lang="es-ES" sz="1800" b="1" i="1" dirty="0" smtClean="0"/>
              <a:t>Administración deberá responder de forma motivada</a:t>
            </a:r>
            <a:r>
              <a:rPr lang="es-ES" sz="1800" dirty="0" smtClean="0"/>
              <a:t>.</a:t>
            </a:r>
            <a:endParaRPr lang="es-ES_tradnl" sz="1800" dirty="0" smtClean="0"/>
          </a:p>
          <a:p>
            <a:pPr algn="just">
              <a:buFontTx/>
              <a:buChar char="-"/>
            </a:pPr>
            <a:r>
              <a:rPr lang="es-ES_tradnl" sz="1800" dirty="0" smtClean="0"/>
              <a:t>La </a:t>
            </a:r>
            <a:r>
              <a:rPr lang="es-ES_tradnl" sz="1800" b="1" u="sng" dirty="0" smtClean="0"/>
              <a:t>jurisprudencia</a:t>
            </a:r>
            <a:r>
              <a:rPr lang="es-ES_tradnl" sz="1800" dirty="0" smtClean="0"/>
              <a:t>: </a:t>
            </a:r>
            <a:r>
              <a:rPr lang="es-ES" sz="1800" dirty="0" smtClean="0"/>
              <a:t>«Asegura la representación procesal de la Administración recurrente que se respetó en la tramitación del indicado Plan Territorial la información pública […] pero se olvida del contenido que a dicho trámite confiere el precepto contenido en el invocado art. 4.e) del Texto Refundido de la Ley de suelo, aprobado por Real Decreto Legislativo 2/2008, de 20 de junio, y el alcance que al mismo ha otorgado la doctrina jurisprudencial recogida perfectamente en la sentencia recurrida […], ya que </a:t>
            </a:r>
            <a:r>
              <a:rPr lang="es-ES" sz="1800" b="1" i="1" dirty="0" smtClean="0"/>
              <a:t>no es suficiente con abrir formalmente un trámite </a:t>
            </a:r>
            <a:r>
              <a:rPr lang="es-ES" sz="1800" dirty="0" smtClean="0"/>
              <a:t>de alegaciones sino que </a:t>
            </a:r>
            <a:r>
              <a:rPr lang="es-ES" sz="1800" b="1" i="1" dirty="0" smtClean="0"/>
              <a:t>es necesario dar respuesta </a:t>
            </a:r>
            <a:r>
              <a:rPr lang="es-ES" sz="1800" b="1" i="1" dirty="0" smtClean="0">
                <a:solidFill>
                  <a:srgbClr val="FF0000"/>
                </a:solidFill>
              </a:rPr>
              <a:t>razonada</a:t>
            </a:r>
            <a:r>
              <a:rPr lang="es-ES" sz="1800" dirty="0" smtClean="0"/>
              <a:t>, lo que no se hizo en el caso enjuiciado, en contra de lo expresamente establecido en el citado art. 4.e) del Texto Refundido de la Ley de suelo de 2008» (STS, Sala de lo contencioso-administrativo, de 22 de julio de 2015, F.D.º 1).</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Ley 8/2007, de 28 de mayo, de suelo: la impronta de la corrupción </a:t>
            </a:r>
            <a:endParaRPr lang="es-ES" sz="3200" dirty="0"/>
          </a:p>
        </p:txBody>
      </p:sp>
      <p:sp>
        <p:nvSpPr>
          <p:cNvPr id="3" name="2 Marcador de contenido"/>
          <p:cNvSpPr>
            <a:spLocks noGrp="1"/>
          </p:cNvSpPr>
          <p:nvPr>
            <p:ph idx="1"/>
          </p:nvPr>
        </p:nvSpPr>
        <p:spPr>
          <a:xfrm>
            <a:off x="503999" y="1691605"/>
            <a:ext cx="9071640" cy="4989240"/>
          </a:xfrm>
        </p:spPr>
        <p:txBody>
          <a:bodyPr/>
          <a:lstStyle/>
          <a:p>
            <a:pPr algn="just"/>
            <a:r>
              <a:rPr lang="es-ES_tradnl" sz="2000" b="1" dirty="0" smtClean="0"/>
              <a:t>La participación ciudadana (II)</a:t>
            </a:r>
            <a:endParaRPr lang="es-ES" sz="2000" b="1" dirty="0" smtClean="0"/>
          </a:p>
          <a:p>
            <a:pPr algn="just">
              <a:buNone/>
            </a:pPr>
            <a:r>
              <a:rPr lang="es-ES" sz="1800" dirty="0" smtClean="0"/>
              <a:t>Art. 4.f TRLSRU</a:t>
            </a:r>
          </a:p>
          <a:p>
            <a:pPr algn="just">
              <a:buFontTx/>
              <a:buChar char="-"/>
            </a:pPr>
            <a:r>
              <a:rPr lang="es-ES" sz="1800" dirty="0" smtClean="0"/>
              <a:t>Se reconoce el derecho de todos los ciudadanos a la acción pública para la defensa de la legalidad urbanística, por lo que la legitimación de los ciudadanos en esta materia no está condicionada a la titularidad de un derecho subjetivo o un interés legítimo, tal y como se exige de forma general (vid.art. 19.1.a de la Ley 29/1998, de 13 de julio, reguladora de la Jurisdicción Contencioso-administrativa).</a:t>
            </a:r>
          </a:p>
          <a:p>
            <a:pPr algn="just">
              <a:buFontTx/>
              <a:buChar char="-"/>
            </a:pPr>
            <a:r>
              <a:rPr lang="es-ES" sz="1800" dirty="0" smtClean="0"/>
              <a:t>También se reconoce respecto de las decisiones resultantes de los procedimientos de evaluación ambiental.</a:t>
            </a:r>
            <a:endParaRPr lang="es-ES_tradnl" sz="1800" dirty="0" smtClean="0"/>
          </a:p>
          <a:p>
            <a:pPr algn="just">
              <a:buFontTx/>
              <a:buChar char="-"/>
            </a:pPr>
            <a:r>
              <a:rPr lang="es-ES_tradnl" sz="1800" dirty="0" smtClean="0"/>
              <a:t>La </a:t>
            </a:r>
            <a:r>
              <a:rPr lang="es-ES_tradnl" sz="1800" b="1" u="sng" dirty="0" smtClean="0"/>
              <a:t>jurisprudencia </a:t>
            </a:r>
            <a:r>
              <a:rPr lang="es-ES" sz="1800" dirty="0" smtClean="0"/>
              <a:t>ha entendido que en fase de ejecución de sentencias también opera la acción pública urbanística, por lo que se permite que otras personas que no han sido parte en el recurso contencioso-administrativo en el que se anuló el acto o disposición correspondiente puedan ejercitar las acciones tendentes al cumplimiento de la sentencia (STS (Sala de lo Contencioso-Administrativo, Secc. 5.ª) de 23 de abril de 2010, </a:t>
            </a:r>
            <a:r>
              <a:rPr lang="es-ES" sz="1800" dirty="0" err="1" smtClean="0"/>
              <a:t>rec</a:t>
            </a:r>
            <a:r>
              <a:rPr lang="es-ES" sz="1800" dirty="0" smtClean="0"/>
              <a:t>. núm. 3648/2008).</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Ley 8/2007, de 28 de mayo, de suelo: la impronta de la corrupción </a:t>
            </a:r>
            <a:endParaRPr lang="es-ES" sz="3200" dirty="0"/>
          </a:p>
        </p:txBody>
      </p:sp>
      <p:sp>
        <p:nvSpPr>
          <p:cNvPr id="3" name="2 Marcador de contenido"/>
          <p:cNvSpPr>
            <a:spLocks noGrp="1"/>
          </p:cNvSpPr>
          <p:nvPr>
            <p:ph idx="1"/>
          </p:nvPr>
        </p:nvSpPr>
        <p:spPr>
          <a:xfrm>
            <a:off x="503999" y="1691605"/>
            <a:ext cx="9071640" cy="4989240"/>
          </a:xfrm>
        </p:spPr>
        <p:txBody>
          <a:bodyPr/>
          <a:lstStyle/>
          <a:p>
            <a:pPr algn="just"/>
            <a:r>
              <a:rPr lang="es-ES_tradnl" sz="2000" b="1" dirty="0" smtClean="0"/>
              <a:t>Transparencia (I): acceso a la información</a:t>
            </a:r>
            <a:endParaRPr lang="es-ES" sz="2000" b="1" dirty="0" smtClean="0"/>
          </a:p>
          <a:p>
            <a:pPr algn="just">
              <a:buNone/>
            </a:pPr>
            <a:r>
              <a:rPr lang="es-ES" sz="2000" dirty="0" smtClean="0"/>
              <a:t>Art. 4.d y .e TRLSRU</a:t>
            </a:r>
          </a:p>
          <a:p>
            <a:pPr algn="just">
              <a:buFontTx/>
              <a:buChar char="-"/>
            </a:pPr>
            <a:r>
              <a:rPr lang="es-ES" sz="2000" dirty="0" smtClean="0"/>
              <a:t>Se reconoce el derecho de los ciudadanos a </a:t>
            </a:r>
            <a:r>
              <a:rPr lang="es-ES" sz="2000" b="1" i="1" dirty="0" smtClean="0"/>
              <a:t>acceder a la información de que dispongan las Administraciones</a:t>
            </a:r>
            <a:r>
              <a:rPr lang="es-ES" sz="2000" dirty="0" smtClean="0"/>
              <a:t> públicas sobre la ordenación urbanística y del territorio (y su evaluación ambiental) y obtener </a:t>
            </a:r>
            <a:r>
              <a:rPr lang="es-ES" sz="2000" b="1" i="1" dirty="0" smtClean="0"/>
              <a:t>copia</a:t>
            </a:r>
            <a:r>
              <a:rPr lang="es-ES" sz="2000" dirty="0" smtClean="0"/>
              <a:t> o certificación de las disposiciones o actos administrativos adoptados; </a:t>
            </a:r>
          </a:p>
          <a:p>
            <a:pPr algn="just">
              <a:buFontTx/>
              <a:buChar char="-"/>
            </a:pPr>
            <a:r>
              <a:rPr lang="es-ES" sz="2000" dirty="0" smtClean="0"/>
              <a:t> Se reconoce el derecho a ser </a:t>
            </a:r>
            <a:r>
              <a:rPr lang="es-ES" sz="2000" b="1" i="1" dirty="0" smtClean="0"/>
              <a:t>informados</a:t>
            </a:r>
            <a:r>
              <a:rPr lang="es-ES" sz="2000" dirty="0" smtClean="0"/>
              <a:t> del régimen y las condiciones urbanísticas aplicables </a:t>
            </a:r>
            <a:r>
              <a:rPr lang="es-ES" sz="2000" b="1" i="1" dirty="0" smtClean="0"/>
              <a:t>a una finca determinada </a:t>
            </a:r>
            <a:r>
              <a:rPr lang="es-ES" sz="2000" dirty="0" smtClean="0"/>
              <a:t>por parte de la Administración competente «por escrito y en </a:t>
            </a:r>
            <a:r>
              <a:rPr lang="es-ES" sz="2000" b="1" i="1" dirty="0" smtClean="0"/>
              <a:t>plazo razonable</a:t>
            </a:r>
            <a:r>
              <a:rPr lang="es-ES" sz="2000" dirty="0" smtClean="0"/>
              <a: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Ley 8/2007, de 28 de mayo, de suelo: la impronta de la corrupción </a:t>
            </a:r>
            <a:endParaRPr lang="es-ES" sz="3200" dirty="0"/>
          </a:p>
        </p:txBody>
      </p:sp>
      <p:sp>
        <p:nvSpPr>
          <p:cNvPr id="3" name="2 Marcador de contenido"/>
          <p:cNvSpPr>
            <a:spLocks noGrp="1"/>
          </p:cNvSpPr>
          <p:nvPr>
            <p:ph idx="1"/>
          </p:nvPr>
        </p:nvSpPr>
        <p:spPr>
          <a:xfrm>
            <a:off x="503999" y="1691605"/>
            <a:ext cx="9071640" cy="4989240"/>
          </a:xfrm>
        </p:spPr>
        <p:txBody>
          <a:bodyPr/>
          <a:lstStyle/>
          <a:p>
            <a:pPr algn="just"/>
            <a:r>
              <a:rPr lang="es-ES_tradnl" sz="2000" b="1" dirty="0" smtClean="0"/>
              <a:t>Transparencia (II): publicación </a:t>
            </a:r>
            <a:endParaRPr lang="es-ES" sz="2000" b="1" dirty="0" smtClean="0"/>
          </a:p>
          <a:p>
            <a:pPr algn="just">
              <a:buNone/>
            </a:pPr>
            <a:r>
              <a:rPr lang="es-ES" sz="2000" dirty="0" smtClean="0"/>
              <a:t>Art. 25 TRLSRU</a:t>
            </a:r>
          </a:p>
          <a:p>
            <a:pPr algn="just">
              <a:buFontTx/>
              <a:buChar char="-"/>
            </a:pPr>
            <a:r>
              <a:rPr lang="es-ES" sz="2000" dirty="0" smtClean="0"/>
              <a:t>Todos los </a:t>
            </a:r>
            <a:r>
              <a:rPr lang="es-ES" sz="2000" b="1" i="1" dirty="0" smtClean="0"/>
              <a:t>instrumentos de ordenación </a:t>
            </a:r>
            <a:r>
              <a:rPr lang="es-ES" sz="2000" dirty="0" smtClean="0"/>
              <a:t>territorial y de ordenación y ejecución urbanísticas, así como los </a:t>
            </a:r>
            <a:r>
              <a:rPr lang="es-ES" sz="2000" b="1" i="1" dirty="0" smtClean="0"/>
              <a:t>convenios</a:t>
            </a:r>
            <a:r>
              <a:rPr lang="es-ES" sz="2000" dirty="0" smtClean="0"/>
              <a:t> urbanísticos, deberán someterse al </a:t>
            </a:r>
            <a:r>
              <a:rPr lang="es-ES" sz="2000" b="1" i="1" dirty="0" smtClean="0"/>
              <a:t>trámite de información pública</a:t>
            </a:r>
            <a:r>
              <a:rPr lang="es-ES" sz="2000" dirty="0" smtClean="0"/>
              <a:t> por el plazo que determine la legislación autonómica en la materia y que, en todo caso, </a:t>
            </a:r>
            <a:r>
              <a:rPr lang="es-ES" sz="2000" b="1" i="1" dirty="0" smtClean="0"/>
              <a:t>no podrá ser inferior</a:t>
            </a:r>
            <a:r>
              <a:rPr lang="es-ES" sz="2000" dirty="0" smtClean="0"/>
              <a:t> al mínimo exigido en la legislación sobre procedimiento administrativo común.  </a:t>
            </a:r>
          </a:p>
          <a:p>
            <a:pPr algn="just">
              <a:buFontTx/>
              <a:buChar char="-"/>
            </a:pPr>
            <a:r>
              <a:rPr lang="es-ES" sz="2000" dirty="0" smtClean="0"/>
              <a:t>Todos los acuerdos de </a:t>
            </a:r>
            <a:r>
              <a:rPr lang="es-ES" sz="2000" b="1" i="1" dirty="0" smtClean="0"/>
              <a:t>aprobación definitiva </a:t>
            </a:r>
            <a:r>
              <a:rPr lang="es-ES" sz="2000" dirty="0" smtClean="0"/>
              <a:t>de todos los instrumentos de ordenación territorial y urbanística se </a:t>
            </a:r>
            <a:r>
              <a:rPr lang="es-ES" sz="2000" b="1" i="1" dirty="0" smtClean="0"/>
              <a:t>publicarán</a:t>
            </a:r>
            <a:r>
              <a:rPr lang="es-ES" sz="2000" dirty="0" smtClean="0"/>
              <a:t> en el boletín oficial correspondiente, y las Administraciones competentes </a:t>
            </a:r>
            <a:r>
              <a:rPr lang="es-ES" sz="2000" b="1" i="1" dirty="0" smtClean="0"/>
              <a:t>«impulsarán la publicidad telemática </a:t>
            </a:r>
            <a:r>
              <a:rPr lang="es-ES" sz="2000" dirty="0" smtClean="0"/>
              <a:t>del contenido de los instrumentos de ordenación territorial y urbanística en vigor, así como del anuncio de su sometimiento a información pública».</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Ley 8/2007, de 28 de mayo, de suelo: la impronta de la corrupción </a:t>
            </a:r>
            <a:endParaRPr lang="es-ES" sz="3200" dirty="0"/>
          </a:p>
        </p:txBody>
      </p:sp>
      <p:sp>
        <p:nvSpPr>
          <p:cNvPr id="3" name="2 Marcador de contenido"/>
          <p:cNvSpPr>
            <a:spLocks noGrp="1"/>
          </p:cNvSpPr>
          <p:nvPr>
            <p:ph idx="1"/>
          </p:nvPr>
        </p:nvSpPr>
        <p:spPr>
          <a:xfrm>
            <a:off x="503999" y="1691605"/>
            <a:ext cx="9071640" cy="4989240"/>
          </a:xfrm>
        </p:spPr>
        <p:txBody>
          <a:bodyPr/>
          <a:lstStyle/>
          <a:p>
            <a:pPr algn="just"/>
            <a:r>
              <a:rPr lang="es-ES_tradnl" sz="2000" b="1" dirty="0" smtClean="0"/>
              <a:t>Transparencia (III): comprensión de la información</a:t>
            </a:r>
            <a:endParaRPr lang="es-ES" sz="2000" b="1" dirty="0" smtClean="0"/>
          </a:p>
          <a:p>
            <a:pPr algn="just">
              <a:buNone/>
            </a:pPr>
            <a:r>
              <a:rPr lang="es-ES" sz="2000" dirty="0" smtClean="0"/>
              <a:t>Art. 25.3 TRLSRU</a:t>
            </a:r>
          </a:p>
          <a:p>
            <a:pPr algn="just">
              <a:buFontTx/>
              <a:buChar char="-"/>
            </a:pPr>
            <a:r>
              <a:rPr lang="es-ES" sz="2000" dirty="0" smtClean="0"/>
              <a:t>(Para facilitar la comprensión de la información publicada y garantizar así el efectivo control ejercido por la ciudadanía</a:t>
            </a:r>
            <a:r>
              <a:rPr lang="es-ES" sz="2000" dirty="0" smtClean="0">
                <a:sym typeface="Wingdings" pitchFamily="2" charset="2"/>
              </a:rPr>
              <a:t>):</a:t>
            </a:r>
            <a:endParaRPr lang="es-ES" sz="2000" dirty="0" smtClean="0"/>
          </a:p>
          <a:p>
            <a:pPr algn="just">
              <a:buNone/>
            </a:pPr>
            <a:r>
              <a:rPr lang="es-ES" sz="2000" dirty="0" smtClean="0"/>
              <a:t>     </a:t>
            </a:r>
            <a:r>
              <a:rPr lang="es-ES" sz="2000" b="1" i="1" dirty="0" smtClean="0"/>
              <a:t>se exige la elaboración de un resumen ejecutivo con un contenido mínimo </a:t>
            </a:r>
            <a:r>
              <a:rPr lang="es-ES" sz="2000" dirty="0" smtClean="0"/>
              <a:t>garantizado, que deberá </a:t>
            </a:r>
            <a:r>
              <a:rPr lang="es-ES" sz="2000" b="1" i="1" dirty="0" smtClean="0"/>
              <a:t>exponerse al público </a:t>
            </a:r>
            <a:r>
              <a:rPr lang="es-ES" sz="2000" dirty="0" smtClean="0"/>
              <a:t>en los procedimientos de aprobación o de alteración de instrumentos de ordenación urbanística.</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_tradnl" sz="3600" dirty="0" smtClean="0"/>
              <a:t>La tutela del derecho a una buena administración en ámbito urbanístico</a:t>
            </a:r>
            <a:endParaRPr lang="es-ES" sz="3600" dirty="0"/>
          </a:p>
        </p:txBody>
      </p:sp>
      <p:sp>
        <p:nvSpPr>
          <p:cNvPr id="3" name="2 Marcador de contenido"/>
          <p:cNvSpPr>
            <a:spLocks noGrp="1"/>
          </p:cNvSpPr>
          <p:nvPr>
            <p:ph idx="1"/>
          </p:nvPr>
        </p:nvSpPr>
        <p:spPr/>
        <p:txBody>
          <a:bodyPr/>
          <a:lstStyle/>
          <a:p>
            <a:pPr algn="just"/>
            <a:r>
              <a:rPr lang="es-ES_tradnl" sz="2000" dirty="0" smtClean="0"/>
              <a:t>Aplicación progresiva en la jurisprudencia, que </a:t>
            </a:r>
            <a:r>
              <a:rPr lang="es-ES" sz="2000" dirty="0" smtClean="0"/>
              <a:t>pasado </a:t>
            </a:r>
            <a:r>
              <a:rPr lang="es-ES" sz="2000" dirty="0" smtClean="0"/>
              <a:t>en los últimos años de controlar la discrecionalidad en base meramente al principio de interdicción </a:t>
            </a:r>
            <a:r>
              <a:rPr lang="es-ES" sz="2000" dirty="0" smtClean="0"/>
              <a:t>de la </a:t>
            </a:r>
            <a:r>
              <a:rPr lang="es-ES" sz="2000" dirty="0" smtClean="0"/>
              <a:t>arbitrariedad, entendido como ilegalidad de lo no motivado y de lo irracional, a un control más sutil y </a:t>
            </a:r>
            <a:r>
              <a:rPr lang="es-ES" sz="2000" dirty="0" smtClean="0"/>
              <a:t>exigente, </a:t>
            </a:r>
            <a:r>
              <a:rPr lang="es-ES" sz="2000" b="1" i="1" dirty="0" smtClean="0"/>
              <a:t>comprobando </a:t>
            </a:r>
            <a:r>
              <a:rPr lang="es-ES" sz="2000" b="1" i="1" dirty="0" smtClean="0"/>
              <a:t>la diligente ponderación de alternativas e intereses implicados </a:t>
            </a:r>
            <a:r>
              <a:rPr lang="es-ES" sz="2000" dirty="0" smtClean="0"/>
              <a:t>y una </a:t>
            </a:r>
            <a:r>
              <a:rPr lang="es-ES" sz="2000" b="1" i="1" dirty="0" smtClean="0"/>
              <a:t>motivación</a:t>
            </a:r>
            <a:r>
              <a:rPr lang="es-ES" sz="2000" dirty="0" smtClean="0"/>
              <a:t> que no sólo exista y </a:t>
            </a:r>
            <a:r>
              <a:rPr lang="es-ES" sz="2000" dirty="0" smtClean="0"/>
              <a:t>sea racional</a:t>
            </a:r>
            <a:r>
              <a:rPr lang="es-ES" sz="2000" dirty="0" smtClean="0"/>
              <a:t>, sino además </a:t>
            </a:r>
            <a:r>
              <a:rPr lang="es-ES" sz="2000" b="1" i="1" dirty="0" smtClean="0"/>
              <a:t>suficiente</a:t>
            </a:r>
            <a:r>
              <a:rPr lang="es-ES" sz="2000" dirty="0" smtClean="0"/>
              <a:t> y congruente con el </a:t>
            </a:r>
            <a:r>
              <a:rPr lang="es-ES" sz="2000" dirty="0" smtClean="0"/>
              <a:t>expediente.</a:t>
            </a:r>
            <a:endParaRPr lang="es-ES_tradnl" sz="2000" dirty="0" smtClean="0"/>
          </a:p>
          <a:p>
            <a:pPr algn="just"/>
            <a:r>
              <a:rPr lang="es-ES" sz="2000" dirty="0" smtClean="0"/>
              <a:t>El </a:t>
            </a:r>
            <a:r>
              <a:rPr lang="es-ES" sz="2000" b="1" u="sng" dirty="0" smtClean="0"/>
              <a:t>Tribunal Supremo</a:t>
            </a:r>
            <a:r>
              <a:rPr lang="es-ES" sz="2000" dirty="0" smtClean="0"/>
              <a:t>, en su sentencia de 5 de diciembre de 2016, número de recurso 378/2013, señala que:</a:t>
            </a:r>
          </a:p>
          <a:p>
            <a:pPr algn="just">
              <a:buNone/>
            </a:pPr>
            <a:r>
              <a:rPr lang="es-ES" sz="1800" dirty="0" smtClean="0"/>
              <a:t>«el </a:t>
            </a:r>
            <a:r>
              <a:rPr lang="es-ES" sz="1800" dirty="0" smtClean="0"/>
              <a:t>derecho a una buena administración, contemplado en el art. </a:t>
            </a:r>
            <a:r>
              <a:rPr lang="es-ES" sz="1800" b="1" i="1" dirty="0" smtClean="0"/>
              <a:t>41 de la Carta </a:t>
            </a:r>
            <a:r>
              <a:rPr lang="es-ES" sz="1800" dirty="0" smtClean="0"/>
              <a:t>Europea de </a:t>
            </a:r>
            <a:r>
              <a:rPr lang="es-ES" sz="1800" dirty="0" smtClean="0"/>
              <a:t>Derechos Fundamentales</a:t>
            </a:r>
            <a:r>
              <a:rPr lang="es-ES" sz="1800" dirty="0" smtClean="0"/>
              <a:t>, en su germen lleva también la </a:t>
            </a:r>
            <a:r>
              <a:rPr lang="es-ES" sz="1800" b="1" i="1" dirty="0" smtClean="0"/>
              <a:t>procedencia de observar un deber de cuidado en la adopción de </a:t>
            </a:r>
            <a:r>
              <a:rPr lang="es-ES" sz="1800" b="1" i="1" dirty="0" smtClean="0"/>
              <a:t>las decisiones</a:t>
            </a:r>
            <a:r>
              <a:rPr lang="es-ES" sz="1800" dirty="0" smtClean="0"/>
              <a:t> </a:t>
            </a:r>
            <a:r>
              <a:rPr lang="es-ES" sz="1800" dirty="0" smtClean="0"/>
              <a:t>con la </a:t>
            </a:r>
            <a:r>
              <a:rPr lang="es-ES" sz="1800" b="1" i="1" dirty="0" smtClean="0"/>
              <a:t>debida </a:t>
            </a:r>
            <a:r>
              <a:rPr lang="es-ES" sz="1800" b="1" i="1" dirty="0" smtClean="0"/>
              <a:t>ponderación de todos los intereses y hechos </a:t>
            </a:r>
            <a:r>
              <a:rPr lang="es-ES" sz="1800" dirty="0" smtClean="0"/>
              <a:t>relevantes».</a:t>
            </a:r>
          </a:p>
          <a:p>
            <a:pPr algn="just"/>
            <a:r>
              <a:rPr lang="es-ES_tradnl" sz="2000" dirty="0" smtClean="0"/>
              <a:t>Múltiples aplicaciones en </a:t>
            </a:r>
            <a:r>
              <a:rPr lang="es-ES_tradnl" sz="2000" dirty="0" smtClean="0"/>
              <a:t>ámbito urbanístico: SSTS de 2 de octubre de 2014 (Recurso núm. 2229/2012</a:t>
            </a:r>
            <a:r>
              <a:rPr lang="es-ES_tradnl" sz="2000" dirty="0" smtClean="0"/>
              <a:t>), </a:t>
            </a:r>
            <a:r>
              <a:rPr lang="es-ES" sz="2000" dirty="0" smtClean="0"/>
              <a:t>de 4 de diciembre de 2014 (Recurso núm. 1527/2012</a:t>
            </a:r>
            <a:r>
              <a:rPr lang="es-ES" sz="2000" dirty="0" smtClean="0"/>
              <a:t>)…</a:t>
            </a:r>
            <a:endParaRPr lang="es-ES_tradnl" sz="2000" dirty="0" smtClean="0"/>
          </a:p>
          <a:p>
            <a:endParaRPr lang="es-E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3808" y="251445"/>
            <a:ext cx="9071640" cy="1262160"/>
          </a:xfrm>
        </p:spPr>
        <p:txBody>
          <a:bodyPr/>
          <a:lstStyle/>
          <a:p>
            <a:pPr>
              <a:buNone/>
            </a:pPr>
            <a:r>
              <a:rPr lang="es-ES_tradnl" sz="3600" dirty="0" smtClean="0"/>
              <a:t>La tutela del derecho a una buena administración en ámbito urbanístico</a:t>
            </a:r>
            <a:endParaRPr lang="es-ES" sz="3600" dirty="0"/>
          </a:p>
        </p:txBody>
      </p:sp>
      <p:sp>
        <p:nvSpPr>
          <p:cNvPr id="3" name="2 Marcador de contenido"/>
          <p:cNvSpPr>
            <a:spLocks noGrp="1"/>
          </p:cNvSpPr>
          <p:nvPr>
            <p:ph idx="1"/>
          </p:nvPr>
        </p:nvSpPr>
        <p:spPr>
          <a:xfrm>
            <a:off x="503808" y="1691605"/>
            <a:ext cx="9071640" cy="4989240"/>
          </a:xfrm>
        </p:spPr>
        <p:txBody>
          <a:bodyPr/>
          <a:lstStyle/>
          <a:p>
            <a:pPr algn="just"/>
            <a:r>
              <a:rPr lang="es-ES" sz="2000" dirty="0" smtClean="0"/>
              <a:t>Se busca garantizar</a:t>
            </a:r>
            <a:r>
              <a:rPr lang="es-ES" sz="2000" dirty="0" smtClean="0"/>
              <a:t>, mediante el control judicial de la toma de la decisión, que </a:t>
            </a:r>
            <a:r>
              <a:rPr lang="es-ES" sz="2000" dirty="0" smtClean="0"/>
              <a:t>la Administración </a:t>
            </a:r>
            <a:r>
              <a:rPr lang="es-ES" sz="2000" dirty="0" smtClean="0"/>
              <a:t>se situó en la mejor posición posible para ejercer diligentemente su </a:t>
            </a:r>
            <a:r>
              <a:rPr lang="es-ES" sz="2000" dirty="0" smtClean="0"/>
              <a:t>discrecionalidad: por ejemplo, valorando de forma adecuada alternativas en la evaluación de impacto ambiental (EIA) en el marco de un plan general de ordenación urbana (</a:t>
            </a:r>
            <a:r>
              <a:rPr lang="es-ES" sz="2000" dirty="0" smtClean="0"/>
              <a:t>STS de 28 de octubre de 2015</a:t>
            </a:r>
            <a:r>
              <a:rPr lang="es-ES" sz="2000" dirty="0" smtClean="0"/>
              <a:t>): </a:t>
            </a:r>
          </a:p>
          <a:p>
            <a:pPr algn="just"/>
            <a:r>
              <a:rPr lang="es-ES" sz="1600" dirty="0" smtClean="0"/>
              <a:t>«En efecto, el EIA que consta en el expediente de elaboración, bajo la rúbrica de Descripción esquemática </a:t>
            </a:r>
            <a:r>
              <a:rPr lang="es-ES" sz="1600" dirty="0" smtClean="0"/>
              <a:t>de las </a:t>
            </a:r>
            <a:r>
              <a:rPr lang="es-ES" sz="1600" dirty="0" smtClean="0"/>
              <a:t>determinaciones del Plan y Alternativas posibles o seleccionada, </a:t>
            </a:r>
            <a:r>
              <a:rPr lang="es-ES" sz="1600" b="1" i="1" dirty="0" smtClean="0">
                <a:solidFill>
                  <a:schemeClr val="tx1"/>
                </a:solidFill>
              </a:rPr>
              <a:t>no acomete realmente un análisis de </a:t>
            </a:r>
            <a:r>
              <a:rPr lang="es-ES" sz="1600" b="1" i="1" dirty="0" smtClean="0">
                <a:solidFill>
                  <a:schemeClr val="tx1"/>
                </a:solidFill>
              </a:rPr>
              <a:t>las diferentes </a:t>
            </a:r>
            <a:r>
              <a:rPr lang="es-ES" sz="1600" b="1" i="1" dirty="0" smtClean="0">
                <a:solidFill>
                  <a:schemeClr val="tx1"/>
                </a:solidFill>
              </a:rPr>
              <a:t>alternativas razonables</a:t>
            </a:r>
            <a:r>
              <a:rPr lang="es-ES" sz="1600" dirty="0" smtClean="0"/>
              <a:t>, mediante su estudio comparado desde la perspectiva de la potencial </a:t>
            </a:r>
            <a:r>
              <a:rPr lang="es-ES" sz="1600" dirty="0" smtClean="0"/>
              <a:t>afectación que </a:t>
            </a:r>
            <a:r>
              <a:rPr lang="es-ES" sz="1600" dirty="0" smtClean="0"/>
              <a:t>pudieran ocasionar unas u otras al medio ambiente</a:t>
            </a:r>
            <a:r>
              <a:rPr lang="es-ES" sz="1600" dirty="0" smtClean="0"/>
              <a:t>.</a:t>
            </a:r>
          </a:p>
          <a:p>
            <a:pPr algn="just">
              <a:buNone/>
            </a:pPr>
            <a:r>
              <a:rPr lang="es-ES_tradnl" sz="1600" dirty="0" smtClean="0"/>
              <a:t>(…)</a:t>
            </a:r>
            <a:r>
              <a:rPr lang="es-ES" sz="1600" dirty="0" smtClean="0"/>
              <a:t> </a:t>
            </a:r>
            <a:r>
              <a:rPr lang="es-ES" sz="1600" b="1" i="1" dirty="0" smtClean="0"/>
              <a:t>examen comparativo que en el EIA brilla completamente </a:t>
            </a:r>
            <a:r>
              <a:rPr lang="es-ES" sz="1600" b="1" i="1" dirty="0" smtClean="0"/>
              <a:t>por su </a:t>
            </a:r>
            <a:r>
              <a:rPr lang="es-ES" sz="1600" b="1" i="1" dirty="0" smtClean="0"/>
              <a:t>ausencia</a:t>
            </a:r>
            <a:r>
              <a:rPr lang="es-ES" sz="1600" dirty="0" smtClean="0"/>
              <a:t>, ya que la sentencia —y, mediatamente, la propia Junta de Andalucía en su contestación— tratan </a:t>
            </a:r>
            <a:r>
              <a:rPr lang="es-ES" sz="1600" dirty="0" smtClean="0"/>
              <a:t>de justificar </a:t>
            </a:r>
            <a:r>
              <a:rPr lang="es-ES" sz="1600" dirty="0" smtClean="0"/>
              <a:t>esa observancia en el hecho de que el punto 2.2 del estudio ambiental lleve por rúbrica la </a:t>
            </a:r>
            <a:r>
              <a:rPr lang="es-ES" sz="1600" dirty="0" smtClean="0"/>
              <a:t>de «alternativas </a:t>
            </a:r>
            <a:r>
              <a:rPr lang="es-ES" sz="1600" dirty="0" smtClean="0"/>
              <a:t>posibles o seleccionada», lo que no resulta convincente cuando a la vista del epígrafe </a:t>
            </a:r>
            <a:r>
              <a:rPr lang="es-ES" sz="1600" dirty="0" smtClean="0"/>
              <a:t>puede observarse </a:t>
            </a:r>
            <a:r>
              <a:rPr lang="es-ES" sz="1600" dirty="0" smtClean="0"/>
              <a:t>que </a:t>
            </a:r>
            <a:r>
              <a:rPr lang="es-ES" sz="1600" b="1" i="1" dirty="0" smtClean="0"/>
              <a:t>no sólo no se evalúan las distintas alternativas, sino que ni siquiera se describen de modo claro </a:t>
            </a:r>
            <a:r>
              <a:rPr lang="es-ES" sz="1600" b="1" i="1" dirty="0" smtClean="0"/>
              <a:t>y preciso</a:t>
            </a:r>
            <a:r>
              <a:rPr lang="es-ES" sz="1600" b="1" i="1" dirty="0" smtClean="0"/>
              <a:t>, de modo que podamos conocer cuáles serían</a:t>
            </a:r>
            <a:r>
              <a:rPr lang="es-ES" sz="1600" dirty="0" smtClean="0"/>
              <a:t> y, </a:t>
            </a:r>
            <a:r>
              <a:rPr lang="es-ES" sz="1600" b="1" i="1" dirty="0" smtClean="0"/>
              <a:t>menos aún, se consignan </a:t>
            </a:r>
            <a:r>
              <a:rPr lang="es-ES" sz="1600" b="1" i="1" dirty="0" smtClean="0"/>
              <a:t>las </a:t>
            </a:r>
            <a:r>
              <a:rPr lang="es-ES" sz="1600" b="1" i="1" dirty="0" smtClean="0">
                <a:solidFill>
                  <a:srgbClr val="FF0000"/>
                </a:solidFill>
              </a:rPr>
              <a:t>«razones </a:t>
            </a:r>
            <a:r>
              <a:rPr lang="es-ES" sz="1600" b="1" i="1" dirty="0" smtClean="0">
                <a:solidFill>
                  <a:srgbClr val="FF0000"/>
                </a:solidFill>
              </a:rPr>
              <a:t>de la selección </a:t>
            </a:r>
            <a:r>
              <a:rPr lang="es-ES" sz="1600" dirty="0" smtClean="0"/>
              <a:t>de las </a:t>
            </a:r>
            <a:r>
              <a:rPr lang="es-ES" sz="1600" dirty="0" smtClean="0"/>
              <a:t>alternativas previstas y una descripción de la manera en que se realizó la evaluación</a:t>
            </a:r>
            <a:r>
              <a:rPr lang="es-ES" sz="1600" dirty="0" smtClean="0"/>
              <a:t>».</a:t>
            </a:r>
          </a:p>
          <a:p>
            <a:endParaRPr lang="es-ES_tradnl" dirty="0" smtClean="0"/>
          </a:p>
          <a:p>
            <a:endParaRPr lang="es-E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159992" y="827509"/>
            <a:ext cx="5832648" cy="6269848"/>
          </a:xfrm>
          <a:prstGeom prst="rect">
            <a:avLst/>
          </a:prstGeom>
          <a:noFill/>
          <a:ln w="9525">
            <a:noFill/>
            <a:miter lim="800000"/>
            <a:headEnd/>
            <a:tailEnd/>
          </a:ln>
        </p:spPr>
      </p:pic>
      <p:sp>
        <p:nvSpPr>
          <p:cNvPr id="3" name="2 Título"/>
          <p:cNvSpPr>
            <a:spLocks noGrp="1"/>
          </p:cNvSpPr>
          <p:nvPr>
            <p:ph type="title"/>
          </p:nvPr>
        </p:nvSpPr>
        <p:spPr/>
        <p:txBody>
          <a:bodyPr/>
          <a:lstStyle/>
          <a:p>
            <a:pPr>
              <a:buNone/>
            </a:pPr>
            <a:endParaRPr lang="es-E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3808" y="251445"/>
            <a:ext cx="9071640" cy="1262160"/>
          </a:xfrm>
        </p:spPr>
        <p:txBody>
          <a:bodyPr/>
          <a:lstStyle/>
          <a:p>
            <a:pPr>
              <a:buNone/>
            </a:pPr>
            <a:r>
              <a:rPr lang="es-ES_tradnl" sz="3600" dirty="0" smtClean="0"/>
              <a:t>La tutela del derecho a una buena administración en ámbito urbanístico</a:t>
            </a:r>
            <a:endParaRPr lang="es-ES" sz="3600" dirty="0"/>
          </a:p>
        </p:txBody>
      </p:sp>
      <p:sp>
        <p:nvSpPr>
          <p:cNvPr id="3" name="2 Marcador de contenido"/>
          <p:cNvSpPr>
            <a:spLocks noGrp="1"/>
          </p:cNvSpPr>
          <p:nvPr>
            <p:ph idx="1"/>
          </p:nvPr>
        </p:nvSpPr>
        <p:spPr>
          <a:xfrm>
            <a:off x="503808" y="1763613"/>
            <a:ext cx="9071640" cy="4989240"/>
          </a:xfrm>
        </p:spPr>
        <p:txBody>
          <a:bodyPr/>
          <a:lstStyle/>
          <a:p>
            <a:pPr algn="just"/>
            <a:r>
              <a:rPr lang="es-ES_tradnl" sz="2600" dirty="0" smtClean="0"/>
              <a:t>Evaluación de impactos económicos (STS 30 de marzo de 2015), el informe de sostenibilidad económica:</a:t>
            </a:r>
          </a:p>
          <a:p>
            <a:pPr algn="just">
              <a:buNone/>
            </a:pPr>
            <a:r>
              <a:rPr lang="es-ES" sz="2400" dirty="0" smtClean="0"/>
              <a:t>«Basta la lectura de este documento para comprobar, sin necesidad de un estudio más exhaustivo, que </a:t>
            </a:r>
            <a:r>
              <a:rPr lang="es-ES" sz="2400" b="1" i="1" dirty="0" smtClean="0"/>
              <a:t>no </a:t>
            </a:r>
            <a:r>
              <a:rPr lang="es-ES" sz="2400" b="1" i="1" dirty="0" smtClean="0"/>
              <a:t>se cumplen </a:t>
            </a:r>
            <a:r>
              <a:rPr lang="es-ES" sz="2400" b="1" i="1" dirty="0" smtClean="0"/>
              <a:t>en el mismo las finalidades perseguidas por el informe de sostenibilidad económica</a:t>
            </a:r>
            <a:r>
              <a:rPr lang="es-ES" sz="2400" dirty="0" smtClean="0"/>
              <a:t>, ni se ajusta a </a:t>
            </a:r>
            <a:r>
              <a:rPr lang="es-ES" sz="2400" dirty="0" smtClean="0"/>
              <a:t>su obligatorio </a:t>
            </a:r>
            <a:r>
              <a:rPr lang="es-ES" sz="2400" b="1" i="1" dirty="0" smtClean="0"/>
              <a:t>contenido</a:t>
            </a:r>
            <a:r>
              <a:rPr lang="es-ES" sz="2400" dirty="0" smtClean="0"/>
              <a:t>, ni contiene una sola referencia a la capacidad económica del municipio de hacer frente </a:t>
            </a:r>
            <a:r>
              <a:rPr lang="es-ES" sz="2400" dirty="0" smtClean="0"/>
              <a:t>al coste </a:t>
            </a:r>
            <a:r>
              <a:rPr lang="es-ES" sz="2400" dirty="0" smtClean="0"/>
              <a:t>económico que habrá de derivarse de la nueva ordenación incorporada en cada una de las </a:t>
            </a:r>
            <a:r>
              <a:rPr lang="es-ES" sz="2400" dirty="0" smtClean="0"/>
              <a:t>modificaciones impugnadas</a:t>
            </a:r>
            <a:r>
              <a:rPr lang="es-ES" sz="2400" dirty="0" smtClean="0"/>
              <a:t>, modificaciones, no hay que olvidarlo, que tratan de planificar el futuro desarrollo urbano </a:t>
            </a:r>
            <a:r>
              <a:rPr lang="es-ES" sz="2400" dirty="0" smtClean="0"/>
              <a:t>y poblacional </a:t>
            </a:r>
            <a:r>
              <a:rPr lang="es-ES" sz="2400" dirty="0" smtClean="0"/>
              <a:t>de la ciudad, lo que necesariamente conlleva la puesta en marcha de servicios y </a:t>
            </a:r>
            <a:r>
              <a:rPr lang="es-ES" sz="2400" dirty="0" smtClean="0"/>
              <a:t>dotaciones».</a:t>
            </a:r>
            <a:endParaRPr lang="es-ES" sz="240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3808" y="251445"/>
            <a:ext cx="9071640" cy="1262160"/>
          </a:xfrm>
        </p:spPr>
        <p:txBody>
          <a:bodyPr/>
          <a:lstStyle/>
          <a:p>
            <a:pPr>
              <a:buNone/>
            </a:pPr>
            <a:r>
              <a:rPr lang="es-ES_tradnl" sz="3600" dirty="0" smtClean="0"/>
              <a:t>La tutela del derecho a una buena administración en ámbito urbanístico</a:t>
            </a:r>
            <a:endParaRPr lang="es-ES" sz="3600" dirty="0"/>
          </a:p>
        </p:txBody>
      </p:sp>
      <p:sp>
        <p:nvSpPr>
          <p:cNvPr id="3" name="2 Marcador de contenido"/>
          <p:cNvSpPr>
            <a:spLocks noGrp="1"/>
          </p:cNvSpPr>
          <p:nvPr>
            <p:ph idx="1"/>
          </p:nvPr>
        </p:nvSpPr>
        <p:spPr>
          <a:xfrm>
            <a:off x="503808" y="1691605"/>
            <a:ext cx="9071640" cy="4989240"/>
          </a:xfrm>
        </p:spPr>
        <p:txBody>
          <a:bodyPr/>
          <a:lstStyle/>
          <a:p>
            <a:pPr algn="just"/>
            <a:r>
              <a:rPr lang="es-ES_tradnl" sz="2400" dirty="0" smtClean="0"/>
              <a:t>Trámite de información pública (STS de 6 de octubre de 2015, respecto de la aprobación del Plan de </a:t>
            </a:r>
            <a:r>
              <a:rPr lang="es-ES" sz="2400" dirty="0" smtClean="0"/>
              <a:t>Ordenación del Territorio de la Costa del Sol </a:t>
            </a:r>
            <a:r>
              <a:rPr lang="es-ES" sz="2400" dirty="0" smtClean="0"/>
              <a:t>Occidental </a:t>
            </a:r>
            <a:r>
              <a:rPr lang="es-ES" sz="2400" dirty="0" smtClean="0"/>
              <a:t>de la provincia de Málaga</a:t>
            </a:r>
            <a:r>
              <a:rPr lang="es-ES_tradnl" sz="2400" dirty="0" smtClean="0"/>
              <a:t>):</a:t>
            </a:r>
          </a:p>
          <a:p>
            <a:pPr algn="just">
              <a:buNone/>
            </a:pPr>
            <a:r>
              <a:rPr lang="es-ES" sz="1800" dirty="0" smtClean="0"/>
              <a:t>«En definitiva, como esta Sala del Tribunal Supremo ha declarado, entre otras, en sus Sentencias de fechas </a:t>
            </a:r>
            <a:r>
              <a:rPr lang="es-ES" sz="1800" dirty="0" smtClean="0"/>
              <a:t>25 de </a:t>
            </a:r>
            <a:r>
              <a:rPr lang="es-ES" sz="1800" dirty="0" smtClean="0"/>
              <a:t>febrero de 2003 (recurso de casación 6876/1999), 16 de febrero de 2009 (recurso de casación 9414/2004) y </a:t>
            </a:r>
            <a:r>
              <a:rPr lang="es-ES" sz="1800" dirty="0" smtClean="0"/>
              <a:t>15 de </a:t>
            </a:r>
            <a:r>
              <a:rPr lang="es-ES" sz="1800" dirty="0" smtClean="0"/>
              <a:t>marzo de 2012 (recurso de casación 6335/2008), la falta de respuesta a las alegaciones presentadas en </a:t>
            </a:r>
            <a:r>
              <a:rPr lang="es-ES" sz="1800" dirty="0" smtClean="0"/>
              <a:t>el trámite </a:t>
            </a:r>
            <a:r>
              <a:rPr lang="es-ES" sz="1800" dirty="0" smtClean="0"/>
              <a:t>de información pública equivale a la privación del derecho de audiencia, lo que supone la omisión de </a:t>
            </a:r>
            <a:r>
              <a:rPr lang="es-ES" sz="1800" dirty="0" smtClean="0"/>
              <a:t>un trámite </a:t>
            </a:r>
            <a:r>
              <a:rPr lang="es-ES" sz="1800" dirty="0" smtClean="0"/>
              <a:t>esencial del procedimiento, ya que el exacto cumplimiento de dicho trámite de información </a:t>
            </a:r>
            <a:r>
              <a:rPr lang="es-ES" sz="1800" dirty="0" smtClean="0"/>
              <a:t>pública </a:t>
            </a:r>
            <a:r>
              <a:rPr lang="es-ES" sz="1800" b="1" i="1" dirty="0" smtClean="0"/>
              <a:t>requiere </a:t>
            </a:r>
            <a:r>
              <a:rPr lang="es-ES" sz="1800" b="1" i="1" dirty="0" smtClean="0"/>
              <a:t>no sólo la mera formalización y recepción de las diversas alegaciones de los interesados sino su </a:t>
            </a:r>
            <a:r>
              <a:rPr lang="es-ES" sz="1800" b="1" i="1" dirty="0" smtClean="0"/>
              <a:t>atenta lectura </a:t>
            </a:r>
            <a:r>
              <a:rPr lang="es-ES" sz="1800" b="1" i="1" dirty="0" smtClean="0"/>
              <a:t>y contestación específica sobre las razones que lleven a la aceptación o rechazo de tales alegaciones</a:t>
            </a:r>
            <a:r>
              <a:rPr lang="es-ES" sz="1800" dirty="0" smtClean="0"/>
              <a:t>, </a:t>
            </a:r>
            <a:r>
              <a:rPr lang="es-ES" sz="1800" dirty="0" smtClean="0"/>
              <a:t>y exclusivamente </a:t>
            </a:r>
            <a:r>
              <a:rPr lang="es-ES" sz="1800" dirty="0" smtClean="0"/>
              <a:t>así cabe tener por cumplido el trámite de información pública destinado a posibilitar </a:t>
            </a:r>
            <a:r>
              <a:rPr lang="es-ES" sz="1800" dirty="0" smtClean="0"/>
              <a:t>la participación </a:t>
            </a:r>
            <a:r>
              <a:rPr lang="es-ES" sz="1800" dirty="0" smtClean="0"/>
              <a:t>pública en la elaboración del planeamiento, requisitos formales que se omitieron en la tramitación </a:t>
            </a:r>
            <a:r>
              <a:rPr lang="es-ES" sz="1800" dirty="0" smtClean="0"/>
              <a:t>y aprobación </a:t>
            </a:r>
            <a:r>
              <a:rPr lang="es-ES" sz="1800" dirty="0" smtClean="0"/>
              <a:t>del Plan de Ordenación del Territorio de la Costa del Sol Occidental de la provincia de </a:t>
            </a:r>
            <a:r>
              <a:rPr lang="es-ES" sz="1800" dirty="0" smtClean="0"/>
              <a:t>Málaga»</a:t>
            </a:r>
            <a:endParaRPr lang="es-ES" sz="1800"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1 Título"/>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s-ES_tradnl" sz="3200" dirty="0" smtClean="0"/>
              <a:t>Derecho positivo y buen gobierno del territorio</a:t>
            </a:r>
            <a:endParaRPr lang="es-ES" sz="3200" dirty="0"/>
          </a:p>
        </p:txBody>
      </p:sp>
      <p:sp>
        <p:nvSpPr>
          <p:cNvPr id="3" name="2 Marcador de texto"/>
          <p:cNvSpPr txBox="1">
            <a:spLocks noGrp="1"/>
          </p:cNvSpPr>
          <p:nvPr>
            <p:ph type="body" idx="4294967295"/>
          </p:nvPr>
        </p:nvSpPr>
        <p:spPr/>
        <p:txBody>
          <a:bodyPr/>
          <a:lstStyle>
            <a:defPPr marL="432000" marR="0" lvl="0" indent="-324000">
              <a:spcBef>
                <a:spcPts val="0"/>
              </a:spcBef>
              <a:spcAft>
                <a:spcPts val="1414"/>
              </a:spcAft>
              <a:buSzPct val="45000"/>
              <a:buFont typeface="StarSymbol"/>
              <a:buNone/>
              <a:defRPr lang="es-ES" sz="3200" b="0" i="0" u="none" strike="noStrike" kern="1200">
                <a:ln>
                  <a:noFill/>
                </a:ln>
                <a:latin typeface="Arial" pitchFamily="18"/>
                <a:ea typeface="Microsoft YaHei" pitchFamily="2"/>
                <a:cs typeface="Lucida Sans" pitchFamily="2"/>
              </a:defRPr>
            </a:defPPr>
            <a:lvl1pPr marL="432000" marR="0" lvl="0" indent="-324000">
              <a:spcBef>
                <a:spcPts val="0"/>
              </a:spcBef>
              <a:spcAft>
                <a:spcPts val="1414"/>
              </a:spcAft>
              <a:buSzPct val="45000"/>
              <a:buFont typeface="StarSymbol"/>
              <a:buChar char="●"/>
              <a:defRPr lang="es-ES" sz="3200" b="0" i="0" u="none" strike="noStrike" kern="1200">
                <a:ln>
                  <a:noFill/>
                </a:ln>
                <a:latin typeface="Arial" pitchFamily="18"/>
                <a:ea typeface="Microsoft YaHei" pitchFamily="2"/>
                <a:cs typeface="Lucida Sans" pitchFamily="2"/>
              </a:defRPr>
            </a:lvl1pPr>
            <a:lvl2pPr marL="864000" marR="0" lvl="1" indent="-324000">
              <a:spcBef>
                <a:spcPts val="0"/>
              </a:spcBef>
              <a:spcAft>
                <a:spcPts val="1134"/>
              </a:spcAft>
              <a:buSzPct val="75000"/>
              <a:buFont typeface="StarSymbol"/>
              <a:buChar char="–"/>
              <a:defRPr lang="es-ES" sz="2800" b="0" i="0" u="none" strike="noStrike" kern="1200">
                <a:ln>
                  <a:noFill/>
                </a:ln>
                <a:latin typeface="Arial" pitchFamily="18"/>
                <a:ea typeface="Microsoft YaHei" pitchFamily="2"/>
                <a:cs typeface="Lucida Sans" pitchFamily="2"/>
              </a:defRPr>
            </a:lvl2pPr>
            <a:lvl3pPr marL="1295999" marR="0" lvl="2" indent="-288000">
              <a:spcBef>
                <a:spcPts val="0"/>
              </a:spcBef>
              <a:spcAft>
                <a:spcPts val="850"/>
              </a:spcAft>
              <a:buSzPct val="45000"/>
              <a:buFont typeface="StarSymbol"/>
              <a:buChar char="●"/>
              <a:defRPr lang="es-ES" sz="2400" b="0" i="0" u="none" strike="noStrike" kern="1200">
                <a:ln>
                  <a:noFill/>
                </a:ln>
                <a:latin typeface="Arial" pitchFamily="18"/>
                <a:ea typeface="Microsoft YaHei" pitchFamily="2"/>
                <a:cs typeface="Lucida Sans" pitchFamily="2"/>
              </a:defRPr>
            </a:lvl3pPr>
            <a:lvl4pPr marL="1728000" marR="0" lvl="3" indent="-216000">
              <a:spcBef>
                <a:spcPts val="0"/>
              </a:spcBef>
              <a:spcAft>
                <a:spcPts val="567"/>
              </a:spcAft>
              <a:buSzPct val="75000"/>
              <a:buFont typeface="StarSymbol"/>
              <a:buChar char="–"/>
              <a:defRPr lang="es-ES" sz="2000" b="0" i="0" u="none" strike="noStrike" kern="1200">
                <a:ln>
                  <a:noFill/>
                </a:ln>
                <a:latin typeface="Arial" pitchFamily="18"/>
                <a:ea typeface="Microsoft YaHei" pitchFamily="2"/>
                <a:cs typeface="Lucida Sans" pitchFamily="2"/>
              </a:defRPr>
            </a:lvl4pPr>
            <a:lvl5pPr marL="2160000" marR="0" lvl="4"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5pPr>
            <a:lvl6pPr marL="2592000" marR="0" lvl="5"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6pPr>
            <a:lvl7pPr marL="3024000" marR="0" lvl="6"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7pPr>
            <a:lvl8pPr marL="3456000" marR="0" lvl="7"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8pPr>
            <a:lvl9pPr marL="3887999" marR="0" lvl="8"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9pPr>
          </a:lstStyle>
          <a:p>
            <a:pPr marL="0" indent="0">
              <a:buNone/>
            </a:pPr>
            <a:endParaRPr lang="es-ES_tradnl" dirty="0" smtClean="0"/>
          </a:p>
          <a:p>
            <a:pPr marL="0" indent="0">
              <a:buNone/>
            </a:pPr>
            <a:endParaRPr lang="es-ES_tradnl" dirty="0" smtClean="0"/>
          </a:p>
          <a:p>
            <a:pPr marL="0" indent="0">
              <a:buNone/>
            </a:pPr>
            <a:endParaRPr lang="es-ES_tradnl" dirty="0" smtClean="0"/>
          </a:p>
          <a:p>
            <a:pPr marL="0" indent="0">
              <a:buNone/>
            </a:pPr>
            <a:endParaRPr lang="es-ES_tradnl" dirty="0" smtClean="0"/>
          </a:p>
          <a:p>
            <a:pPr marL="0" indent="0">
              <a:buNone/>
            </a:pPr>
            <a:endParaRPr lang="es-ES_tradnl" dirty="0" smtClean="0"/>
          </a:p>
          <a:p>
            <a:pPr marL="0" indent="0">
              <a:buNone/>
            </a:pPr>
            <a:endParaRPr lang="es-ES_tradnl" dirty="0" smtClean="0"/>
          </a:p>
          <a:p>
            <a:pPr marL="0" indent="0">
              <a:buNone/>
            </a:pPr>
            <a:r>
              <a:rPr lang="es-ES_tradnl" sz="2000" dirty="0" smtClean="0"/>
              <a:t>(Abril 2017)</a:t>
            </a:r>
            <a:endParaRPr lang="es-ES" sz="2000" dirty="0"/>
          </a:p>
        </p:txBody>
      </p:sp>
      <p:pic>
        <p:nvPicPr>
          <p:cNvPr id="4" name="3 Imagen"/>
          <p:cNvPicPr>
            <a:picLocks noChangeAspect="1"/>
          </p:cNvPicPr>
          <p:nvPr/>
        </p:nvPicPr>
        <p:blipFill>
          <a:blip r:embed="rId3" cstate="print">
            <a:alphaModFix/>
            <a:lum/>
          </a:blip>
          <a:srcRect/>
          <a:stretch>
            <a:fillRect/>
          </a:stretch>
        </p:blipFill>
        <p:spPr>
          <a:xfrm>
            <a:off x="2952080" y="1187549"/>
            <a:ext cx="6039718" cy="6084443"/>
          </a:xfrm>
          <a:prstGeom prst="rect">
            <a:avLst/>
          </a:prstGeom>
          <a:noFill/>
          <a:ln>
            <a:noFill/>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1 Título"/>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s-ES_tradnl" sz="3200" dirty="0" smtClean="0"/>
              <a:t>Derecho positivo y buen gobierno del territorio</a:t>
            </a:r>
            <a:endParaRPr lang="es-ES" sz="3200" dirty="0"/>
          </a:p>
        </p:txBody>
      </p:sp>
      <p:sp>
        <p:nvSpPr>
          <p:cNvPr id="3" name="2 Marcador de texto"/>
          <p:cNvSpPr txBox="1">
            <a:spLocks noGrp="1"/>
          </p:cNvSpPr>
          <p:nvPr>
            <p:ph type="body" idx="4294967295"/>
          </p:nvPr>
        </p:nvSpPr>
        <p:spPr/>
        <p:txBody>
          <a:bodyPr/>
          <a:lstStyle>
            <a:defPPr marL="432000" marR="0" lvl="0" indent="-324000">
              <a:spcBef>
                <a:spcPts val="0"/>
              </a:spcBef>
              <a:spcAft>
                <a:spcPts val="1414"/>
              </a:spcAft>
              <a:buSzPct val="45000"/>
              <a:buFont typeface="StarSymbol"/>
              <a:buNone/>
              <a:defRPr lang="es-ES" sz="3200" b="0" i="0" u="none" strike="noStrike" kern="1200">
                <a:ln>
                  <a:noFill/>
                </a:ln>
                <a:latin typeface="Arial" pitchFamily="18"/>
                <a:ea typeface="Microsoft YaHei" pitchFamily="2"/>
                <a:cs typeface="Lucida Sans" pitchFamily="2"/>
              </a:defRPr>
            </a:defPPr>
            <a:lvl1pPr marL="432000" marR="0" lvl="0" indent="-324000">
              <a:spcBef>
                <a:spcPts val="0"/>
              </a:spcBef>
              <a:spcAft>
                <a:spcPts val="1414"/>
              </a:spcAft>
              <a:buSzPct val="45000"/>
              <a:buFont typeface="StarSymbol"/>
              <a:buChar char="●"/>
              <a:defRPr lang="es-ES" sz="3200" b="0" i="0" u="none" strike="noStrike" kern="1200">
                <a:ln>
                  <a:noFill/>
                </a:ln>
                <a:latin typeface="Arial" pitchFamily="18"/>
                <a:ea typeface="Microsoft YaHei" pitchFamily="2"/>
                <a:cs typeface="Lucida Sans" pitchFamily="2"/>
              </a:defRPr>
            </a:lvl1pPr>
            <a:lvl2pPr marL="864000" marR="0" lvl="1" indent="-324000">
              <a:spcBef>
                <a:spcPts val="0"/>
              </a:spcBef>
              <a:spcAft>
                <a:spcPts val="1134"/>
              </a:spcAft>
              <a:buSzPct val="75000"/>
              <a:buFont typeface="StarSymbol"/>
              <a:buChar char="–"/>
              <a:defRPr lang="es-ES" sz="2800" b="0" i="0" u="none" strike="noStrike" kern="1200">
                <a:ln>
                  <a:noFill/>
                </a:ln>
                <a:latin typeface="Arial" pitchFamily="18"/>
                <a:ea typeface="Microsoft YaHei" pitchFamily="2"/>
                <a:cs typeface="Lucida Sans" pitchFamily="2"/>
              </a:defRPr>
            </a:lvl2pPr>
            <a:lvl3pPr marL="1295999" marR="0" lvl="2" indent="-288000">
              <a:spcBef>
                <a:spcPts val="0"/>
              </a:spcBef>
              <a:spcAft>
                <a:spcPts val="850"/>
              </a:spcAft>
              <a:buSzPct val="45000"/>
              <a:buFont typeface="StarSymbol"/>
              <a:buChar char="●"/>
              <a:defRPr lang="es-ES" sz="2400" b="0" i="0" u="none" strike="noStrike" kern="1200">
                <a:ln>
                  <a:noFill/>
                </a:ln>
                <a:latin typeface="Arial" pitchFamily="18"/>
                <a:ea typeface="Microsoft YaHei" pitchFamily="2"/>
                <a:cs typeface="Lucida Sans" pitchFamily="2"/>
              </a:defRPr>
            </a:lvl3pPr>
            <a:lvl4pPr marL="1728000" marR="0" lvl="3" indent="-216000">
              <a:spcBef>
                <a:spcPts val="0"/>
              </a:spcBef>
              <a:spcAft>
                <a:spcPts val="567"/>
              </a:spcAft>
              <a:buSzPct val="75000"/>
              <a:buFont typeface="StarSymbol"/>
              <a:buChar char="–"/>
              <a:defRPr lang="es-ES" sz="2000" b="0" i="0" u="none" strike="noStrike" kern="1200">
                <a:ln>
                  <a:noFill/>
                </a:ln>
                <a:latin typeface="Arial" pitchFamily="18"/>
                <a:ea typeface="Microsoft YaHei" pitchFamily="2"/>
                <a:cs typeface="Lucida Sans" pitchFamily="2"/>
              </a:defRPr>
            </a:lvl4pPr>
            <a:lvl5pPr marL="2160000" marR="0" lvl="4"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5pPr>
            <a:lvl6pPr marL="2592000" marR="0" lvl="5"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6pPr>
            <a:lvl7pPr marL="3024000" marR="0" lvl="6"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7pPr>
            <a:lvl8pPr marL="3456000" marR="0" lvl="7"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8pPr>
            <a:lvl9pPr marL="3887999" marR="0" lvl="8"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9pPr>
          </a:lstStyle>
          <a:p>
            <a:pPr marL="0" indent="0"/>
            <a:endParaRPr lang="es-ES" dirty="0"/>
          </a:p>
        </p:txBody>
      </p:sp>
      <p:pic>
        <p:nvPicPr>
          <p:cNvPr id="4" name="3 Imagen"/>
          <p:cNvPicPr>
            <a:picLocks noChangeAspect="1"/>
          </p:cNvPicPr>
          <p:nvPr/>
        </p:nvPicPr>
        <p:blipFill>
          <a:blip r:embed="rId3" cstate="print">
            <a:alphaModFix/>
            <a:lum/>
          </a:blip>
          <a:srcRect/>
          <a:stretch>
            <a:fillRect/>
          </a:stretch>
        </p:blipFill>
        <p:spPr>
          <a:xfrm>
            <a:off x="648000" y="1944000"/>
            <a:ext cx="8927640" cy="4814280"/>
          </a:xfrm>
          <a:prstGeom prst="rect">
            <a:avLst/>
          </a:prstGeom>
          <a:noFill/>
          <a:ln>
            <a:noFill/>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es-ES_tradnl" sz="3200" dirty="0" smtClean="0"/>
              <a:t>Consideraciones finales: mejora regulatoria en la legislación básica de procedimiento administrativo</a:t>
            </a:r>
            <a:endParaRPr lang="es-ES" sz="3200" dirty="0"/>
          </a:p>
        </p:txBody>
      </p:sp>
      <p:sp>
        <p:nvSpPr>
          <p:cNvPr id="3" name="2 Marcador de texto"/>
          <p:cNvSpPr txBox="1">
            <a:spLocks noGrp="1"/>
          </p:cNvSpPr>
          <p:nvPr>
            <p:ph type="body" idx="4294967295"/>
          </p:nvPr>
        </p:nvSpPr>
        <p:spPr/>
        <p:txBody>
          <a:bodyPr/>
          <a:lstStyle>
            <a:defPPr marL="432000" marR="0" lvl="0" indent="-324000">
              <a:spcBef>
                <a:spcPts val="0"/>
              </a:spcBef>
              <a:spcAft>
                <a:spcPts val="1414"/>
              </a:spcAft>
              <a:buSzPct val="45000"/>
              <a:buFont typeface="StarSymbol"/>
              <a:buNone/>
              <a:defRPr lang="es-ES" sz="3200" b="0" i="0" u="none" strike="noStrike" kern="1200">
                <a:ln>
                  <a:noFill/>
                </a:ln>
                <a:latin typeface="Arial" pitchFamily="18"/>
                <a:ea typeface="Microsoft YaHei" pitchFamily="2"/>
                <a:cs typeface="Lucida Sans" pitchFamily="2"/>
              </a:defRPr>
            </a:defPPr>
            <a:lvl1pPr marL="432000" marR="0" lvl="0" indent="-324000">
              <a:spcBef>
                <a:spcPts val="0"/>
              </a:spcBef>
              <a:spcAft>
                <a:spcPts val="1414"/>
              </a:spcAft>
              <a:buSzPct val="45000"/>
              <a:buFont typeface="StarSymbol"/>
              <a:buChar char="●"/>
              <a:defRPr lang="es-ES" sz="3200" b="0" i="0" u="none" strike="noStrike" kern="1200">
                <a:ln>
                  <a:noFill/>
                </a:ln>
                <a:latin typeface="Arial" pitchFamily="18"/>
                <a:ea typeface="Microsoft YaHei" pitchFamily="2"/>
                <a:cs typeface="Lucida Sans" pitchFamily="2"/>
              </a:defRPr>
            </a:lvl1pPr>
            <a:lvl2pPr marL="864000" marR="0" lvl="1" indent="-324000">
              <a:spcBef>
                <a:spcPts val="0"/>
              </a:spcBef>
              <a:spcAft>
                <a:spcPts val="1134"/>
              </a:spcAft>
              <a:buSzPct val="75000"/>
              <a:buFont typeface="StarSymbol"/>
              <a:buChar char="–"/>
              <a:defRPr lang="es-ES" sz="2800" b="0" i="0" u="none" strike="noStrike" kern="1200">
                <a:ln>
                  <a:noFill/>
                </a:ln>
                <a:latin typeface="Arial" pitchFamily="18"/>
                <a:ea typeface="Microsoft YaHei" pitchFamily="2"/>
                <a:cs typeface="Lucida Sans" pitchFamily="2"/>
              </a:defRPr>
            </a:lvl2pPr>
            <a:lvl3pPr marL="1295999" marR="0" lvl="2" indent="-288000">
              <a:spcBef>
                <a:spcPts val="0"/>
              </a:spcBef>
              <a:spcAft>
                <a:spcPts val="850"/>
              </a:spcAft>
              <a:buSzPct val="45000"/>
              <a:buFont typeface="StarSymbol"/>
              <a:buChar char="●"/>
              <a:defRPr lang="es-ES" sz="2400" b="0" i="0" u="none" strike="noStrike" kern="1200">
                <a:ln>
                  <a:noFill/>
                </a:ln>
                <a:latin typeface="Arial" pitchFamily="18"/>
                <a:ea typeface="Microsoft YaHei" pitchFamily="2"/>
                <a:cs typeface="Lucida Sans" pitchFamily="2"/>
              </a:defRPr>
            </a:lvl3pPr>
            <a:lvl4pPr marL="1728000" marR="0" lvl="3" indent="-216000">
              <a:spcBef>
                <a:spcPts val="0"/>
              </a:spcBef>
              <a:spcAft>
                <a:spcPts val="567"/>
              </a:spcAft>
              <a:buSzPct val="75000"/>
              <a:buFont typeface="StarSymbol"/>
              <a:buChar char="–"/>
              <a:defRPr lang="es-ES" sz="2000" b="0" i="0" u="none" strike="noStrike" kern="1200">
                <a:ln>
                  <a:noFill/>
                </a:ln>
                <a:latin typeface="Arial" pitchFamily="18"/>
                <a:ea typeface="Microsoft YaHei" pitchFamily="2"/>
                <a:cs typeface="Lucida Sans" pitchFamily="2"/>
              </a:defRPr>
            </a:lvl4pPr>
            <a:lvl5pPr marL="2160000" marR="0" lvl="4"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5pPr>
            <a:lvl6pPr marL="2592000" marR="0" lvl="5"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6pPr>
            <a:lvl7pPr marL="3024000" marR="0" lvl="6"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7pPr>
            <a:lvl8pPr marL="3456000" marR="0" lvl="7"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8pPr>
            <a:lvl9pPr marL="3887999" marR="0" lvl="8"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9pPr>
          </a:lstStyle>
          <a:p>
            <a:pPr>
              <a:buNone/>
            </a:pPr>
            <a:endParaRPr lang="es-ES" sz="2400" dirty="0" smtClean="0"/>
          </a:p>
          <a:p>
            <a:pPr>
              <a:buNone/>
            </a:pPr>
            <a:endParaRPr lang="es-ES" sz="2400" dirty="0" smtClean="0"/>
          </a:p>
          <a:p>
            <a:pPr algn="just">
              <a:buNone/>
            </a:pPr>
            <a:r>
              <a:rPr lang="es-ES" sz="2400" dirty="0" smtClean="0"/>
              <a:t>La </a:t>
            </a:r>
            <a:r>
              <a:rPr lang="es-ES" sz="2400" dirty="0" smtClean="0"/>
              <a:t>ley 39/2015 exige para todas las disposiciones generales el respeto del principio de participación exige («</a:t>
            </a:r>
            <a:r>
              <a:rPr lang="es-ES" sz="2400" dirty="0" smtClean="0"/>
              <a:t>las Administraciones </a:t>
            </a:r>
            <a:r>
              <a:rPr lang="es-ES" sz="2400" dirty="0" smtClean="0"/>
              <a:t>públicas posibilitarán») que «los potenciales destinatarios tengan una participación activa en la </a:t>
            </a:r>
            <a:r>
              <a:rPr lang="es-ES" sz="2400" dirty="0" smtClean="0"/>
              <a:t>elaboración de </a:t>
            </a:r>
            <a:r>
              <a:rPr lang="es-ES" sz="2400" dirty="0" smtClean="0"/>
              <a:t>las normas» (art. 129.5) creando a tal efecto el nuevo momento participativo llamado </a:t>
            </a:r>
            <a:r>
              <a:rPr lang="es-ES" sz="2400" b="1" i="1" dirty="0" smtClean="0"/>
              <a:t>consulta previa </a:t>
            </a:r>
            <a:r>
              <a:rPr lang="es-ES" sz="2400" i="1" dirty="0" smtClean="0"/>
              <a:t>(art. 133), en </a:t>
            </a:r>
            <a:r>
              <a:rPr lang="es-ES" sz="2400" i="1" dirty="0" smtClean="0"/>
              <a:t>un </a:t>
            </a:r>
            <a:r>
              <a:rPr lang="es-ES" sz="2400" dirty="0" smtClean="0"/>
              <a:t>intento </a:t>
            </a:r>
            <a:r>
              <a:rPr lang="es-ES" sz="2400" b="1" i="1" dirty="0" smtClean="0"/>
              <a:t>de potenciar la participación </a:t>
            </a:r>
            <a:r>
              <a:rPr lang="es-ES" sz="2400" dirty="0" smtClean="0"/>
              <a:t>como un elemento de la buena administración.</a:t>
            </a:r>
            <a:endParaRPr lang="es-ES" sz="2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_tradnl" dirty="0" smtClean="0"/>
              <a:t>Planteamiento</a:t>
            </a:r>
            <a:endParaRPr lang="es-ES" dirty="0"/>
          </a:p>
        </p:txBody>
      </p:sp>
      <p:sp>
        <p:nvSpPr>
          <p:cNvPr id="3" name="2 Marcador de contenido"/>
          <p:cNvSpPr>
            <a:spLocks noGrp="1"/>
          </p:cNvSpPr>
          <p:nvPr>
            <p:ph idx="1"/>
          </p:nvPr>
        </p:nvSpPr>
        <p:spPr>
          <a:xfrm>
            <a:off x="503808" y="1763613"/>
            <a:ext cx="9071640" cy="4989240"/>
          </a:xfrm>
        </p:spPr>
        <p:txBody>
          <a:bodyPr/>
          <a:lstStyle/>
          <a:p>
            <a:pPr algn="just">
              <a:buNone/>
            </a:pPr>
            <a:r>
              <a:rPr lang="es-ES_tradnl" sz="2800" dirty="0" smtClean="0"/>
              <a:t>1) La importancia de prevenir toda forma de mala administración y mal gobierno urbanos: </a:t>
            </a:r>
            <a:r>
              <a:rPr lang="es-ES_tradnl" sz="2000" dirty="0" smtClean="0"/>
              <a:t>particularmente, la relevancia de luchar contra su peor manifestación, esto es, la corrupción.</a:t>
            </a:r>
          </a:p>
          <a:p>
            <a:pPr algn="just">
              <a:buNone/>
            </a:pPr>
            <a:endParaRPr lang="es-ES_tradnl" dirty="0" smtClean="0"/>
          </a:p>
          <a:p>
            <a:pPr algn="just">
              <a:buNone/>
            </a:pPr>
            <a:r>
              <a:rPr lang="es-ES_tradnl" sz="2800" dirty="0"/>
              <a:t>2</a:t>
            </a:r>
            <a:r>
              <a:rPr lang="es-ES_tradnl" sz="2800" dirty="0" smtClean="0"/>
              <a:t>) La lucha contra la corrupción en la nueva agenda urbana: </a:t>
            </a:r>
            <a:r>
              <a:rPr lang="es-ES_tradnl" sz="2000" dirty="0" smtClean="0"/>
              <a:t>garantía para el cumplimiento adecuado de los objetivos.</a:t>
            </a:r>
            <a:endParaRPr lang="es-ES_tradnl" sz="2000" dirty="0"/>
          </a:p>
          <a:p>
            <a:pPr algn="just">
              <a:buNone/>
            </a:pPr>
            <a:endParaRPr lang="es-ES_tradnl" sz="2800" dirty="0" smtClean="0"/>
          </a:p>
          <a:p>
            <a:pPr algn="just">
              <a:buNone/>
            </a:pPr>
            <a:r>
              <a:rPr lang="es-ES_tradnl" sz="2800" dirty="0"/>
              <a:t>3</a:t>
            </a:r>
            <a:r>
              <a:rPr lang="es-ES_tradnl" sz="2800" dirty="0" smtClean="0"/>
              <a:t>) El papel de los particulares en la lucha contra la corrupción: </a:t>
            </a:r>
            <a:r>
              <a:rPr lang="es-ES_tradnl" sz="2000" dirty="0" smtClean="0"/>
              <a:t>en especial, la garantía de su derecho a una buena administración urbanística (y un buen gobierno urbanístico), la transparencia y la participación.  El control social y la responsabilidad.</a:t>
            </a:r>
          </a:p>
          <a:p>
            <a:pPr>
              <a:buNone/>
            </a:pPr>
            <a:endParaRPr lang="es-ES_tradnl"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s-ES" sz="3600" dirty="0"/>
              <a:t>Plan de aplicación de Quito para la Nueva Agenda Urbana (</a:t>
            </a:r>
            <a:r>
              <a:rPr lang="es-ES" sz="2800" dirty="0"/>
              <a:t>A/CONF.226/4</a:t>
            </a:r>
            <a:r>
              <a:rPr lang="es-ES" sz="3600" dirty="0"/>
              <a:t>)</a:t>
            </a:r>
          </a:p>
        </p:txBody>
      </p:sp>
      <p:sp>
        <p:nvSpPr>
          <p:cNvPr id="3" name="2 Marcador de texto"/>
          <p:cNvSpPr txBox="1">
            <a:spLocks noGrp="1"/>
          </p:cNvSpPr>
          <p:nvPr>
            <p:ph type="body" idx="4294967295"/>
          </p:nvPr>
        </p:nvSpPr>
        <p:spPr>
          <a:xfrm>
            <a:off x="503999" y="1619597"/>
            <a:ext cx="9071640" cy="5138683"/>
          </a:xfrm>
        </p:spPr>
        <p:txBody>
          <a:bodyPr/>
          <a:lstStyle>
            <a:defPPr marL="432000" marR="0" lvl="0" indent="-324000">
              <a:spcBef>
                <a:spcPts val="0"/>
              </a:spcBef>
              <a:spcAft>
                <a:spcPts val="1414"/>
              </a:spcAft>
              <a:buSzPct val="45000"/>
              <a:buFont typeface="StarSymbol"/>
              <a:buNone/>
              <a:defRPr lang="es-ES" sz="3200" b="0" i="0" u="none" strike="noStrike" kern="1200">
                <a:ln>
                  <a:noFill/>
                </a:ln>
                <a:latin typeface="Arial" pitchFamily="18"/>
                <a:ea typeface="Microsoft YaHei" pitchFamily="2"/>
                <a:cs typeface="Lucida Sans" pitchFamily="2"/>
              </a:defRPr>
            </a:defPPr>
            <a:lvl1pPr marL="432000" marR="0" lvl="0" indent="-324000">
              <a:spcBef>
                <a:spcPts val="0"/>
              </a:spcBef>
              <a:spcAft>
                <a:spcPts val="1414"/>
              </a:spcAft>
              <a:buSzPct val="45000"/>
              <a:buFont typeface="StarSymbol"/>
              <a:buChar char="●"/>
              <a:defRPr lang="es-ES" sz="3200" b="0" i="0" u="none" strike="noStrike" kern="1200">
                <a:ln>
                  <a:noFill/>
                </a:ln>
                <a:latin typeface="Arial" pitchFamily="18"/>
                <a:ea typeface="Microsoft YaHei" pitchFamily="2"/>
                <a:cs typeface="Lucida Sans" pitchFamily="2"/>
              </a:defRPr>
            </a:lvl1pPr>
            <a:lvl2pPr marL="864000" marR="0" lvl="1" indent="-324000">
              <a:spcBef>
                <a:spcPts val="0"/>
              </a:spcBef>
              <a:spcAft>
                <a:spcPts val="1134"/>
              </a:spcAft>
              <a:buSzPct val="75000"/>
              <a:buFont typeface="StarSymbol"/>
              <a:buChar char="–"/>
              <a:defRPr lang="es-ES" sz="2800" b="0" i="0" u="none" strike="noStrike" kern="1200">
                <a:ln>
                  <a:noFill/>
                </a:ln>
                <a:latin typeface="Arial" pitchFamily="18"/>
                <a:ea typeface="Microsoft YaHei" pitchFamily="2"/>
                <a:cs typeface="Lucida Sans" pitchFamily="2"/>
              </a:defRPr>
            </a:lvl2pPr>
            <a:lvl3pPr marL="1295999" marR="0" lvl="2" indent="-288000">
              <a:spcBef>
                <a:spcPts val="0"/>
              </a:spcBef>
              <a:spcAft>
                <a:spcPts val="850"/>
              </a:spcAft>
              <a:buSzPct val="45000"/>
              <a:buFont typeface="StarSymbol"/>
              <a:buChar char="●"/>
              <a:defRPr lang="es-ES" sz="2400" b="0" i="0" u="none" strike="noStrike" kern="1200">
                <a:ln>
                  <a:noFill/>
                </a:ln>
                <a:latin typeface="Arial" pitchFamily="18"/>
                <a:ea typeface="Microsoft YaHei" pitchFamily="2"/>
                <a:cs typeface="Lucida Sans" pitchFamily="2"/>
              </a:defRPr>
            </a:lvl3pPr>
            <a:lvl4pPr marL="1728000" marR="0" lvl="3" indent="-216000">
              <a:spcBef>
                <a:spcPts val="0"/>
              </a:spcBef>
              <a:spcAft>
                <a:spcPts val="567"/>
              </a:spcAft>
              <a:buSzPct val="75000"/>
              <a:buFont typeface="StarSymbol"/>
              <a:buChar char="–"/>
              <a:defRPr lang="es-ES" sz="2000" b="0" i="0" u="none" strike="noStrike" kern="1200">
                <a:ln>
                  <a:noFill/>
                </a:ln>
                <a:latin typeface="Arial" pitchFamily="18"/>
                <a:ea typeface="Microsoft YaHei" pitchFamily="2"/>
                <a:cs typeface="Lucida Sans" pitchFamily="2"/>
              </a:defRPr>
            </a:lvl4pPr>
            <a:lvl5pPr marL="2160000" marR="0" lvl="4"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5pPr>
            <a:lvl6pPr marL="2592000" marR="0" lvl="5"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6pPr>
            <a:lvl7pPr marL="3024000" marR="0" lvl="6"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7pPr>
            <a:lvl8pPr marL="3456000" marR="0" lvl="7"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8pPr>
            <a:lvl9pPr marL="3887999" marR="0" lvl="8"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9pPr>
          </a:lstStyle>
          <a:p>
            <a:pPr marL="0" indent="0" algn="just">
              <a:buNone/>
            </a:pPr>
            <a:r>
              <a:rPr lang="es-ES" sz="1800" b="1" dirty="0"/>
              <a:t>138. </a:t>
            </a:r>
            <a:r>
              <a:rPr lang="es-ES" sz="1800" dirty="0"/>
              <a:t>Apoyaremos a los gobiernos </a:t>
            </a:r>
            <a:r>
              <a:rPr lang="es-ES" sz="1800" dirty="0" err="1"/>
              <a:t>subnacionales</a:t>
            </a:r>
            <a:r>
              <a:rPr lang="es-ES" sz="1800" dirty="0"/>
              <a:t> y locales en sus esfuerzos por aplicar instrumentos de control de gastos transparentes y responsables para evaluar la necesidad y los efectos de la inversión y los proyectos a escala local, basados en el control legislativo y la participación pública, según proceda, en apoyo de procesos de licitación, mecanismos de adquisición y la ejecución fiable de los presupuestos que sean abiertos y justos, </a:t>
            </a:r>
            <a:r>
              <a:rPr lang="es-ES" sz="1800" b="1" dirty="0"/>
              <a:t>así como en medidas preventivas de lucha contra la corrupción</a:t>
            </a:r>
            <a:r>
              <a:rPr lang="es-ES" sz="1800" dirty="0"/>
              <a:t>, para promover la integridad, la rendición de cuentas, la gestión eficaz y el acceso a la propiedad y las tierras públicas, en consonancia con las políticas nacionales</a:t>
            </a:r>
            <a:r>
              <a:rPr lang="es-ES" sz="1800" dirty="0" smtClean="0"/>
              <a:t>.</a:t>
            </a:r>
          </a:p>
          <a:p>
            <a:pPr marL="0" lvl="0" indent="0" algn="just">
              <a:buNone/>
            </a:pPr>
            <a:r>
              <a:rPr lang="es-ES" sz="1800" b="1" dirty="0" smtClean="0"/>
              <a:t>151</a:t>
            </a:r>
            <a:r>
              <a:rPr lang="es-ES" sz="1800" dirty="0"/>
              <a:t>. Promoveremos programas de desarrollo de la capacidad para ayudar a los gobiernos </a:t>
            </a:r>
            <a:r>
              <a:rPr lang="es-ES" sz="1800" dirty="0" err="1"/>
              <a:t>subnacionales</a:t>
            </a:r>
            <a:r>
              <a:rPr lang="es-ES" sz="1800" dirty="0"/>
              <a:t> y locales a llevar a cabo una planificación y una gestión financieras basadas en la coordinación institucional a todos los niveles, incluida la sensibilidad ambiental y </a:t>
            </a:r>
            <a:r>
              <a:rPr lang="es-ES" sz="1800" b="1" dirty="0"/>
              <a:t>las medidas de lucha contra la corrupción</a:t>
            </a:r>
            <a:r>
              <a:rPr lang="es-ES" sz="1800" dirty="0"/>
              <a:t>, adoptando para ello, entre otras cosas, procesos de supervisión, contabilidad, adquisiciones, presentación de informes, auditoría y vigilancia transparentes e independientes, y examinar el rendimiento y el cumplimiento a escala </a:t>
            </a:r>
            <a:r>
              <a:rPr lang="es-ES" sz="1800" dirty="0" err="1"/>
              <a:t>subnacional</a:t>
            </a:r>
            <a:r>
              <a:rPr lang="es-ES" sz="1800" dirty="0"/>
              <a:t> y nacional, prestando particular atención a la </a:t>
            </a:r>
            <a:r>
              <a:rPr lang="es-ES" sz="1800" dirty="0" err="1"/>
              <a:t>presupuestación</a:t>
            </a:r>
            <a:r>
              <a:rPr lang="es-ES" sz="1800" dirty="0"/>
              <a:t> con perspectiva de género y de edad y a la mejora y la digitalización de los procesos y registros contables, a fin de promover enfoques basados en los resultados y de crear capacidades administrativas y técnicas a mediano y largo plazo.</a:t>
            </a:r>
          </a:p>
          <a:p>
            <a:pPr marL="0" indent="0"/>
            <a:endParaRPr lang="es-ES" dirty="0"/>
          </a:p>
        </p:txBody>
      </p:sp>
      <p:sp>
        <p:nvSpPr>
          <p:cNvPr id="4" name="3 CuadroTexto"/>
          <p:cNvSpPr txBox="1"/>
          <p:nvPr/>
        </p:nvSpPr>
        <p:spPr>
          <a:xfrm>
            <a:off x="720000" y="1428120"/>
            <a:ext cx="8964720" cy="260388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0">
              <a:lnSpc>
                <a:spcPct val="100000"/>
              </a:lnSpc>
              <a:spcBef>
                <a:spcPts val="0"/>
              </a:spcBef>
              <a:spcAft>
                <a:spcPts val="0"/>
              </a:spcAft>
              <a:buNone/>
              <a:tabLst/>
            </a:pPr>
            <a:endParaRPr lang="es-ES" sz="1800" b="0" i="0" u="none" strike="noStrike" kern="1200" dirty="0">
              <a:ln>
                <a:noFill/>
              </a:ln>
              <a:latin typeface="Arial" pitchFamily="18"/>
              <a:ea typeface="Microsoft YaHei" pitchFamily="2"/>
              <a:cs typeface="Lucida Sans" pitchFamily="2"/>
            </a:endParaRPr>
          </a:p>
        </p:txBody>
      </p:sp>
      <p:sp>
        <p:nvSpPr>
          <p:cNvPr id="5" name="4 CuadroTexto"/>
          <p:cNvSpPr txBox="1"/>
          <p:nvPr/>
        </p:nvSpPr>
        <p:spPr>
          <a:xfrm>
            <a:off x="648000" y="4248000"/>
            <a:ext cx="9050760" cy="291708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just" rtl="0" hangingPunct="0">
              <a:lnSpc>
                <a:spcPct val="100000"/>
              </a:lnSpc>
              <a:spcBef>
                <a:spcPts val="0"/>
              </a:spcBef>
              <a:spcAft>
                <a:spcPts val="0"/>
              </a:spcAft>
              <a:buNone/>
              <a:tabLst/>
            </a:pPr>
            <a:endParaRPr lang="es-ES" sz="1800" b="0" i="0" u="none" strike="noStrike" kern="1200" dirty="0">
              <a:ln>
                <a:noFill/>
              </a:ln>
              <a:latin typeface="Arial" pitchFamily="18"/>
              <a:ea typeface="Microsoft YaHei" pitchFamily="2"/>
              <a:cs typeface="Lucida Sans" pitchFamily="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_tradnl" dirty="0" smtClean="0"/>
              <a:t>Planteamiento</a:t>
            </a:r>
            <a:endParaRPr lang="es-ES" dirty="0"/>
          </a:p>
        </p:txBody>
      </p:sp>
      <p:sp>
        <p:nvSpPr>
          <p:cNvPr id="3" name="2 Marcador de contenido"/>
          <p:cNvSpPr>
            <a:spLocks noGrp="1"/>
          </p:cNvSpPr>
          <p:nvPr>
            <p:ph idx="1"/>
          </p:nvPr>
        </p:nvSpPr>
        <p:spPr>
          <a:xfrm>
            <a:off x="503808" y="1763613"/>
            <a:ext cx="9071640" cy="4989240"/>
          </a:xfrm>
        </p:spPr>
        <p:txBody>
          <a:bodyPr/>
          <a:lstStyle/>
          <a:p>
            <a:pPr algn="just">
              <a:buNone/>
            </a:pPr>
            <a:r>
              <a:rPr lang="es-ES_tradnl" sz="2800" dirty="0" smtClean="0"/>
              <a:t>1) La importancia de prevenir toda forma de mala administración y mal gobierno urbanos: </a:t>
            </a:r>
            <a:r>
              <a:rPr lang="es-ES_tradnl" sz="2000" dirty="0" smtClean="0"/>
              <a:t>particularmente, la relevancia de luchar contra su peor manifestación, esto es, la corrupción.</a:t>
            </a:r>
          </a:p>
          <a:p>
            <a:pPr algn="just">
              <a:buNone/>
            </a:pPr>
            <a:endParaRPr lang="es-ES_tradnl" dirty="0" smtClean="0"/>
          </a:p>
          <a:p>
            <a:pPr algn="just">
              <a:buNone/>
            </a:pPr>
            <a:r>
              <a:rPr lang="es-ES_tradnl" sz="2800" dirty="0"/>
              <a:t>2</a:t>
            </a:r>
            <a:r>
              <a:rPr lang="es-ES_tradnl" sz="2800" dirty="0" smtClean="0"/>
              <a:t>) La lucha contra la corrupción en la nueva agenda urbana: </a:t>
            </a:r>
            <a:r>
              <a:rPr lang="es-ES_tradnl" sz="2000" dirty="0" smtClean="0"/>
              <a:t>garantía para el cumplimiento adecuado de los objetivos.</a:t>
            </a:r>
            <a:endParaRPr lang="es-ES_tradnl" sz="2000" dirty="0"/>
          </a:p>
          <a:p>
            <a:pPr algn="just">
              <a:buNone/>
            </a:pPr>
            <a:endParaRPr lang="es-ES_tradnl" sz="2800" dirty="0" smtClean="0"/>
          </a:p>
          <a:p>
            <a:pPr algn="just">
              <a:buNone/>
            </a:pPr>
            <a:r>
              <a:rPr lang="es-ES_tradnl" sz="2800" dirty="0"/>
              <a:t>3</a:t>
            </a:r>
            <a:r>
              <a:rPr lang="es-ES_tradnl" sz="2800" dirty="0" smtClean="0"/>
              <a:t>) El papel de los particulares en la lucha contra la corrupción: </a:t>
            </a:r>
            <a:r>
              <a:rPr lang="es-ES_tradnl" sz="2000" dirty="0" smtClean="0"/>
              <a:t>en especial, la garantía de su derecho a una buena administración urbanística (y un buen gobierno urbanístico), la transparencia y la participación.  El control social y la responsabilidad.</a:t>
            </a:r>
          </a:p>
          <a:p>
            <a:pPr>
              <a:buNone/>
            </a:pPr>
            <a:endParaRPr lang="es-ES_tradnl"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_tradnl" dirty="0" smtClean="0"/>
              <a:t>La doble vía de consolidación: </a:t>
            </a:r>
            <a:r>
              <a:rPr lang="es-ES_tradnl" sz="3200" dirty="0" smtClean="0"/>
              <a:t>Esquema</a:t>
            </a:r>
            <a:endParaRPr lang="es-ES" sz="3200" dirty="0"/>
          </a:p>
        </p:txBody>
      </p:sp>
      <p:sp>
        <p:nvSpPr>
          <p:cNvPr id="3" name="2 Marcador de contenido"/>
          <p:cNvSpPr>
            <a:spLocks noGrp="1"/>
          </p:cNvSpPr>
          <p:nvPr>
            <p:ph idx="1"/>
          </p:nvPr>
        </p:nvSpPr>
        <p:spPr/>
        <p:txBody>
          <a:bodyPr/>
          <a:lstStyle/>
          <a:p>
            <a:pPr algn="just"/>
            <a:r>
              <a:rPr lang="es-ES_tradnl" sz="2000" dirty="0" smtClean="0"/>
              <a:t>En el urbanismo contemporáneo en España:</a:t>
            </a:r>
            <a:endParaRPr lang="es-ES_tradnl" sz="2400" dirty="0" smtClean="0"/>
          </a:p>
          <a:p>
            <a:pPr algn="just">
              <a:buNone/>
            </a:pPr>
            <a:r>
              <a:rPr lang="es-ES_tradnl" sz="2400" dirty="0" smtClean="0"/>
              <a:t>1) La legislación de suelo y urbanística: la </a:t>
            </a:r>
            <a:r>
              <a:rPr lang="es-ES" sz="2400" dirty="0" smtClean="0"/>
              <a:t>Ley 8/2007, de 28 de mayo, de suelo (Real Decreto Legislativo 7/2015, de 30 de octubre, por el que se aprueba el texto refundido de la Ley de Suelo y Rehabilitación Urbana)  </a:t>
            </a:r>
            <a:r>
              <a:rPr lang="es-ES" sz="2400" dirty="0" smtClean="0">
                <a:solidFill>
                  <a:srgbClr val="FF0000"/>
                </a:solidFill>
                <a:sym typeface="Wingdings" pitchFamily="2" charset="2"/>
              </a:rPr>
              <a:t></a:t>
            </a:r>
            <a:r>
              <a:rPr lang="es-ES" sz="2400" dirty="0" smtClean="0">
                <a:sym typeface="Wingdings" pitchFamily="2" charset="2"/>
              </a:rPr>
              <a:t> incorpora reglas de </a:t>
            </a:r>
            <a:r>
              <a:rPr lang="es-ES" sz="2400" i="1" dirty="0" smtClean="0">
                <a:sym typeface="Wingdings" pitchFamily="2" charset="2"/>
              </a:rPr>
              <a:t>transparencia</a:t>
            </a:r>
            <a:r>
              <a:rPr lang="es-ES" sz="2400" dirty="0" smtClean="0">
                <a:sym typeface="Wingdings" pitchFamily="2" charset="2"/>
              </a:rPr>
              <a:t>, </a:t>
            </a:r>
            <a:r>
              <a:rPr lang="es-ES" sz="2400" i="1" dirty="0" smtClean="0">
                <a:sym typeface="Wingdings" pitchFamily="2" charset="2"/>
              </a:rPr>
              <a:t>participación</a:t>
            </a:r>
            <a:r>
              <a:rPr lang="es-ES" sz="2400" dirty="0" smtClean="0">
                <a:sym typeface="Wingdings" pitchFamily="2" charset="2"/>
              </a:rPr>
              <a:t>, </a:t>
            </a:r>
            <a:r>
              <a:rPr lang="es-ES" sz="2400" i="1" dirty="0" smtClean="0">
                <a:sym typeface="Wingdings" pitchFamily="2" charset="2"/>
              </a:rPr>
              <a:t>integridad</a:t>
            </a:r>
            <a:r>
              <a:rPr lang="es-ES" sz="2400" dirty="0" smtClean="0">
                <a:sym typeface="Wingdings" pitchFamily="2" charset="2"/>
              </a:rPr>
              <a:t> en el ámbito local y algunos otros aspectos vinculados con la buena administración del territorio. </a:t>
            </a:r>
          </a:p>
          <a:p>
            <a:pPr algn="just">
              <a:buNone/>
            </a:pPr>
            <a:r>
              <a:rPr lang="es-ES_tradnl" sz="2400" dirty="0" smtClean="0"/>
              <a:t>(1.2. Iniciativas para la regulación y explícito reconocimiento del buen gobierno del territorio)</a:t>
            </a:r>
            <a:endParaRPr lang="es-ES" sz="2400" dirty="0" smtClean="0"/>
          </a:p>
          <a:p>
            <a:pPr algn="just">
              <a:buNone/>
            </a:pPr>
            <a:endParaRPr lang="es-ES_tradnl" sz="2400" dirty="0" smtClean="0"/>
          </a:p>
          <a:p>
            <a:pPr algn="just">
              <a:buNone/>
            </a:pPr>
            <a:r>
              <a:rPr lang="es-ES_tradnl" sz="2400" dirty="0" smtClean="0"/>
              <a:t>2) La jurisprudencia  </a:t>
            </a:r>
            <a:r>
              <a:rPr lang="es-ES_tradnl" sz="2400" dirty="0" smtClean="0">
                <a:solidFill>
                  <a:srgbClr val="FF0000"/>
                </a:solidFill>
                <a:sym typeface="Wingdings" pitchFamily="2" charset="2"/>
              </a:rPr>
              <a:t></a:t>
            </a:r>
            <a:r>
              <a:rPr lang="es-ES_tradnl" sz="2400" dirty="0" smtClean="0">
                <a:sym typeface="Wingdings" pitchFamily="2" charset="2"/>
              </a:rPr>
              <a:t> garantiza la buena administración urbanística.</a:t>
            </a:r>
            <a:endParaRPr lang="es-ES" sz="24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1 Título"/>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s-ES" sz="3200" dirty="0" smtClean="0"/>
              <a:t>La Ley 8/2007, de 28 de mayo, de suelo: la impronta de la corrupción </a:t>
            </a:r>
            <a:endParaRPr lang="es-ES" sz="3200" dirty="0"/>
          </a:p>
        </p:txBody>
      </p:sp>
      <p:sp>
        <p:nvSpPr>
          <p:cNvPr id="3" name="2 Marcador de texto"/>
          <p:cNvSpPr txBox="1">
            <a:spLocks noGrp="1"/>
          </p:cNvSpPr>
          <p:nvPr>
            <p:ph idx="1"/>
          </p:nvPr>
        </p:nvSpPr>
        <p:spPr/>
        <p:txBody>
          <a:bodyPr/>
          <a:lstStyle>
            <a:defPPr marL="432000" marR="0" lvl="0" indent="-324000">
              <a:spcBef>
                <a:spcPts val="0"/>
              </a:spcBef>
              <a:spcAft>
                <a:spcPts val="1414"/>
              </a:spcAft>
              <a:buSzPct val="45000"/>
              <a:buFont typeface="StarSymbol"/>
              <a:buNone/>
              <a:defRPr lang="es-ES" sz="3200" b="0" i="0" u="none" strike="noStrike" kern="1200">
                <a:ln>
                  <a:noFill/>
                </a:ln>
                <a:latin typeface="Arial" pitchFamily="18"/>
                <a:ea typeface="Microsoft YaHei" pitchFamily="2"/>
                <a:cs typeface="Lucida Sans" pitchFamily="2"/>
              </a:defRPr>
            </a:defPPr>
            <a:lvl1pPr marL="432000" marR="0" lvl="0" indent="-324000">
              <a:spcBef>
                <a:spcPts val="0"/>
              </a:spcBef>
              <a:spcAft>
                <a:spcPts val="1414"/>
              </a:spcAft>
              <a:buSzPct val="45000"/>
              <a:buFont typeface="StarSymbol"/>
              <a:buChar char="●"/>
              <a:defRPr lang="es-ES" sz="3200" b="0" i="0" u="none" strike="noStrike" kern="1200">
                <a:ln>
                  <a:noFill/>
                </a:ln>
                <a:latin typeface="Arial" pitchFamily="18"/>
                <a:ea typeface="Microsoft YaHei" pitchFamily="2"/>
                <a:cs typeface="Lucida Sans" pitchFamily="2"/>
              </a:defRPr>
            </a:lvl1pPr>
            <a:lvl2pPr marL="864000" marR="0" lvl="1" indent="-324000">
              <a:spcBef>
                <a:spcPts val="0"/>
              </a:spcBef>
              <a:spcAft>
                <a:spcPts val="1134"/>
              </a:spcAft>
              <a:buSzPct val="75000"/>
              <a:buFont typeface="StarSymbol"/>
              <a:buChar char="–"/>
              <a:defRPr lang="es-ES" sz="2800" b="0" i="0" u="none" strike="noStrike" kern="1200">
                <a:ln>
                  <a:noFill/>
                </a:ln>
                <a:latin typeface="Arial" pitchFamily="18"/>
                <a:ea typeface="Microsoft YaHei" pitchFamily="2"/>
                <a:cs typeface="Lucida Sans" pitchFamily="2"/>
              </a:defRPr>
            </a:lvl2pPr>
            <a:lvl3pPr marL="1295999" marR="0" lvl="2" indent="-288000">
              <a:spcBef>
                <a:spcPts val="0"/>
              </a:spcBef>
              <a:spcAft>
                <a:spcPts val="850"/>
              </a:spcAft>
              <a:buSzPct val="45000"/>
              <a:buFont typeface="StarSymbol"/>
              <a:buChar char="●"/>
              <a:defRPr lang="es-ES" sz="2400" b="0" i="0" u="none" strike="noStrike" kern="1200">
                <a:ln>
                  <a:noFill/>
                </a:ln>
                <a:latin typeface="Arial" pitchFamily="18"/>
                <a:ea typeface="Microsoft YaHei" pitchFamily="2"/>
                <a:cs typeface="Lucida Sans" pitchFamily="2"/>
              </a:defRPr>
            </a:lvl3pPr>
            <a:lvl4pPr marL="1728000" marR="0" lvl="3" indent="-216000">
              <a:spcBef>
                <a:spcPts val="0"/>
              </a:spcBef>
              <a:spcAft>
                <a:spcPts val="567"/>
              </a:spcAft>
              <a:buSzPct val="75000"/>
              <a:buFont typeface="StarSymbol"/>
              <a:buChar char="–"/>
              <a:defRPr lang="es-ES" sz="2000" b="0" i="0" u="none" strike="noStrike" kern="1200">
                <a:ln>
                  <a:noFill/>
                </a:ln>
                <a:latin typeface="Arial" pitchFamily="18"/>
                <a:ea typeface="Microsoft YaHei" pitchFamily="2"/>
                <a:cs typeface="Lucida Sans" pitchFamily="2"/>
              </a:defRPr>
            </a:lvl4pPr>
            <a:lvl5pPr marL="2160000" marR="0" lvl="4"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5pPr>
            <a:lvl6pPr marL="2592000" marR="0" lvl="5"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6pPr>
            <a:lvl7pPr marL="3024000" marR="0" lvl="6"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7pPr>
            <a:lvl8pPr marL="3456000" marR="0" lvl="7"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8pPr>
            <a:lvl9pPr marL="3887999" marR="0" lvl="8"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9pPr>
          </a:lstStyle>
          <a:p>
            <a:pPr lvl="0">
              <a:buNone/>
            </a:pPr>
            <a:endParaRPr lang="es-ES" dirty="0"/>
          </a:p>
          <a:p>
            <a:pPr lvl="0">
              <a:buNone/>
            </a:pPr>
            <a:endParaRPr lang="es-ES" dirty="0"/>
          </a:p>
          <a:p>
            <a:pPr lvl="0">
              <a:buNone/>
            </a:pPr>
            <a:endParaRPr lang="es-ES" dirty="0"/>
          </a:p>
          <a:p>
            <a:pPr lvl="0">
              <a:buNone/>
            </a:pPr>
            <a:endParaRPr lang="es-ES" dirty="0"/>
          </a:p>
          <a:p>
            <a:pPr lvl="0">
              <a:buNone/>
            </a:pPr>
            <a:endParaRPr lang="es-ES" dirty="0"/>
          </a:p>
          <a:p>
            <a:pPr lvl="0">
              <a:buNone/>
            </a:pPr>
            <a:endParaRPr lang="es-ES" dirty="0"/>
          </a:p>
          <a:p>
            <a:pPr lvl="0">
              <a:buNone/>
            </a:pPr>
            <a:r>
              <a:rPr lang="es-ES" sz="2200" dirty="0" smtClean="0"/>
              <a:t>                (El </a:t>
            </a:r>
            <a:r>
              <a:rPr lang="es-ES" sz="2200" dirty="0"/>
              <a:t>País, </a:t>
            </a:r>
            <a:r>
              <a:rPr lang="es-ES" sz="2200" dirty="0" smtClean="0"/>
              <a:t>29/03/2006)</a:t>
            </a:r>
          </a:p>
          <a:p>
            <a:pPr lvl="0">
              <a:buNone/>
            </a:pPr>
            <a:endParaRPr lang="es-ES" sz="2200" dirty="0"/>
          </a:p>
        </p:txBody>
      </p:sp>
      <p:pic>
        <p:nvPicPr>
          <p:cNvPr id="4" name="3 Imagen"/>
          <p:cNvPicPr>
            <a:picLocks noChangeAspect="1"/>
          </p:cNvPicPr>
          <p:nvPr/>
        </p:nvPicPr>
        <p:blipFill>
          <a:blip r:embed="rId3" cstate="print">
            <a:alphaModFix/>
            <a:lum/>
          </a:blip>
          <a:srcRect/>
          <a:stretch>
            <a:fillRect/>
          </a:stretch>
        </p:blipFill>
        <p:spPr>
          <a:xfrm>
            <a:off x="1871960" y="1619597"/>
            <a:ext cx="6060960" cy="4060079"/>
          </a:xfrm>
          <a:prstGeom prst="rect">
            <a:avLst/>
          </a:prstGeom>
          <a:noFill/>
          <a:ln>
            <a:noFill/>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Ley 8/2007, de 28 de mayo, de suelo: la impronta de la corrupción </a:t>
            </a:r>
            <a:endParaRPr lang="es-ES" sz="3200" dirty="0"/>
          </a:p>
        </p:txBody>
      </p:sp>
      <p:sp>
        <p:nvSpPr>
          <p:cNvPr id="3" name="2 Marcador de contenido"/>
          <p:cNvSpPr>
            <a:spLocks noGrp="1"/>
          </p:cNvSpPr>
          <p:nvPr>
            <p:ph idx="1"/>
          </p:nvPr>
        </p:nvSpPr>
        <p:spPr/>
        <p:txBody>
          <a:bodyPr/>
          <a:lstStyle/>
          <a:p>
            <a:pPr algn="just"/>
            <a:r>
              <a:rPr lang="es-ES_tradnl" sz="2000" b="1" dirty="0" smtClean="0"/>
              <a:t>Órganos competentes (unipersonales/colegiados) y ejercicio de la discrecionalidad en situaciones generadoras de rentas apropiables</a:t>
            </a:r>
            <a:endParaRPr lang="es-ES" sz="2000" b="1" dirty="0" smtClean="0"/>
          </a:p>
          <a:p>
            <a:pPr algn="just">
              <a:buNone/>
            </a:pPr>
            <a:r>
              <a:rPr lang="es-ES" sz="1800" dirty="0" smtClean="0"/>
              <a:t>Disposición adicional novena. Modificación de la Ley Reguladora de las Bases del Régimen Local</a:t>
            </a:r>
          </a:p>
          <a:p>
            <a:pPr algn="just">
              <a:buNone/>
            </a:pPr>
            <a:r>
              <a:rPr lang="es-ES" sz="1800" dirty="0" smtClean="0"/>
              <a:t>Se modifican los siguientes artículos y apartados de la Ley 7/1985, de 2 de abril, reguladora de las bases del Régimen Local, que quedan redactados en los términos siguientes: </a:t>
            </a:r>
          </a:p>
          <a:p>
            <a:pPr algn="just">
              <a:buNone/>
            </a:pPr>
            <a:r>
              <a:rPr lang="es-ES" sz="1800" dirty="0" smtClean="0"/>
              <a:t>1. Modificación del artículo 22.2.  </a:t>
            </a:r>
          </a:p>
          <a:p>
            <a:pPr algn="just">
              <a:buNone/>
            </a:pPr>
            <a:r>
              <a:rPr lang="es-ES" sz="1800" dirty="0" smtClean="0"/>
              <a:t>«Corresponden, en todo caso, </a:t>
            </a:r>
            <a:r>
              <a:rPr lang="es-ES" sz="1800" b="1" i="1" dirty="0" smtClean="0"/>
              <a:t>al Pleno municipal</a:t>
            </a:r>
            <a:r>
              <a:rPr lang="es-ES" sz="1800" dirty="0" smtClean="0"/>
              <a:t> en los Ayuntamientos, y a la </a:t>
            </a:r>
            <a:r>
              <a:rPr lang="es-ES" sz="1800" b="1" i="1" dirty="0" smtClean="0"/>
              <a:t>Asamblea vecinal</a:t>
            </a:r>
            <a:r>
              <a:rPr lang="es-ES" sz="1800" dirty="0" smtClean="0"/>
              <a:t> en el régimen de Concejo Abierto, las siguientes atribuciones: (...) </a:t>
            </a:r>
          </a:p>
          <a:p>
            <a:pPr algn="just">
              <a:buNone/>
            </a:pPr>
            <a:r>
              <a:rPr lang="es-ES" sz="1800" dirty="0" smtClean="0"/>
              <a:t>c) La </a:t>
            </a:r>
            <a:r>
              <a:rPr lang="es-ES" sz="1800" b="1" i="1" dirty="0" smtClean="0"/>
              <a:t>aprobación</a:t>
            </a:r>
            <a:r>
              <a:rPr lang="es-ES" sz="1800" dirty="0" smtClean="0"/>
              <a:t> inicial del planeamiento general y la aprobación que ponga fin a la tramitación municipal de los </a:t>
            </a:r>
            <a:r>
              <a:rPr lang="es-ES" sz="1800" b="1" i="1" dirty="0" smtClean="0">
                <a:solidFill>
                  <a:srgbClr val="FF0000"/>
                </a:solidFill>
              </a:rPr>
              <a:t>planes</a:t>
            </a:r>
            <a:r>
              <a:rPr lang="es-ES" sz="1800" b="1" i="1" dirty="0" smtClean="0"/>
              <a:t> y demás instrumentos de ordenación</a:t>
            </a:r>
            <a:r>
              <a:rPr lang="es-ES" sz="1800" dirty="0" smtClean="0"/>
              <a:t> previstos en la legislación urbanística, así como los </a:t>
            </a:r>
            <a:r>
              <a:rPr lang="es-ES" sz="1800" b="1" i="1" dirty="0" smtClean="0">
                <a:solidFill>
                  <a:srgbClr val="FF0000"/>
                </a:solidFill>
              </a:rPr>
              <a:t>convenios</a:t>
            </a:r>
            <a:r>
              <a:rPr lang="es-ES" sz="1800" dirty="0" smtClean="0"/>
              <a:t> que tengan </a:t>
            </a:r>
            <a:r>
              <a:rPr lang="es-ES" sz="1800" b="1" i="1" dirty="0" smtClean="0"/>
              <a:t>por objeto la alteración de cualesquiera de dichos instrumentos</a:t>
            </a:r>
            <a:r>
              <a:rPr lang="es-ES" sz="1800" dirty="0" smtClean="0"/>
              <a:t>. (...) </a:t>
            </a:r>
          </a:p>
          <a:p>
            <a:pPr algn="just">
              <a:buNone/>
            </a:pPr>
            <a:r>
              <a:rPr lang="es-ES" sz="1800" dirty="0" smtClean="0"/>
              <a:t>o) Las </a:t>
            </a:r>
            <a:r>
              <a:rPr lang="es-ES" sz="1800" b="1" i="1" dirty="0" smtClean="0"/>
              <a:t>enajenaciones patrimoniales </a:t>
            </a:r>
            <a:r>
              <a:rPr lang="es-ES" sz="1800" dirty="0" smtClean="0"/>
              <a:t>cuando su valor supere el 10 por ciento de los recursos ordinarios del presupuesto y, en todo caso, las permutas de bienes inmuebles». </a:t>
            </a:r>
            <a:endParaRPr lang="es-ES" sz="1800" b="1" dirty="0" smtClean="0"/>
          </a:p>
          <a:p>
            <a:pPr>
              <a:buNone/>
            </a:pPr>
            <a:endParaRPr lang="es-E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Ley 8/2007, de 28 de mayo, de suelo: la impronta de la corrupción </a:t>
            </a:r>
            <a:endParaRPr lang="es-ES" sz="3200" dirty="0"/>
          </a:p>
        </p:txBody>
      </p:sp>
      <p:sp>
        <p:nvSpPr>
          <p:cNvPr id="3" name="2 Marcador de contenido"/>
          <p:cNvSpPr>
            <a:spLocks noGrp="1"/>
          </p:cNvSpPr>
          <p:nvPr>
            <p:ph idx="1"/>
          </p:nvPr>
        </p:nvSpPr>
        <p:spPr/>
        <p:txBody>
          <a:bodyPr/>
          <a:lstStyle/>
          <a:p>
            <a:pPr algn="just"/>
            <a:r>
              <a:rPr lang="es-ES_tradnl" sz="2000" b="1" dirty="0" smtClean="0"/>
              <a:t>Obligaciones en materia de transparencia urbanística</a:t>
            </a:r>
            <a:endParaRPr lang="es-ES" sz="2000" b="1" dirty="0" smtClean="0"/>
          </a:p>
          <a:p>
            <a:pPr algn="just">
              <a:buNone/>
            </a:pPr>
            <a:r>
              <a:rPr lang="es-ES" sz="1800" dirty="0" smtClean="0"/>
              <a:t>DA 9ª.2.</a:t>
            </a:r>
          </a:p>
          <a:p>
            <a:pPr marL="450900" indent="-342900" algn="just">
              <a:buNone/>
            </a:pPr>
            <a:r>
              <a:rPr lang="es-ES" sz="1800" dirty="0" smtClean="0"/>
              <a:t>1) tener a disposición de los ciudadanos que lo soliciten copias completas de los instrumentos de ordenación territorial y urbanística vigentes en su ámbito territorial, así como de los documentos de gestión y convenios urbanísticos; </a:t>
            </a:r>
          </a:p>
          <a:p>
            <a:pPr marL="450900" indent="-342900" algn="just">
              <a:buNone/>
            </a:pPr>
            <a:r>
              <a:rPr lang="es-ES" sz="1800" dirty="0" smtClean="0"/>
              <a:t>2) publicar por medios telemáticos «el contenido actualizado de los instrumentos de ordenación territorial y urbanística en vigor, del anuncio de su sometimiento a información pública y de cualesquiera actos de tramitación que sean relevantes para su aprobación o alteración»; y </a:t>
            </a:r>
          </a:p>
          <a:p>
            <a:pPr marL="450900" indent="-342900" algn="just">
              <a:buNone/>
            </a:pPr>
            <a:r>
              <a:rPr lang="es-ES" sz="1800" dirty="0" smtClean="0"/>
              <a:t>3) en caso de alteraciones urbanísticas no efectuadas en el marco de un ejercicio pleno de la potestad de ordenación que incremente la edificabilidad o la densidad o modifique los usos del suelo, se deberá hacer constar en el expediente la identidad de todos los propietarios y titulares de otros derechos reales sobre las fincas afectadas durante los cinco años anteriores a su iniciación.</a:t>
            </a:r>
            <a:endParaRPr lang="es-ES" dirty="0"/>
          </a:p>
        </p:txBody>
      </p:sp>
    </p:spTree>
  </p:cSld>
  <p:clrMapOvr>
    <a:masterClrMapping/>
  </p:clrMapOvr>
  <p:transition/>
</p:sld>
</file>

<file path=ppt/theme/theme1.xml><?xml version="1.0" encoding="utf-8"?>
<a:theme xmlns:a="http://schemas.openxmlformats.org/drawingml/2006/main" name="Predetermin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3200</Words>
  <Application>Microsoft Office PowerPoint</Application>
  <PresentationFormat>Personalizado</PresentationFormat>
  <Paragraphs>126</Paragraphs>
  <Slides>24</Slides>
  <Notes>6</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Predeterminado</vt:lpstr>
      <vt:lpstr>Diapositiva 1</vt:lpstr>
      <vt:lpstr>Diapositiva 2</vt:lpstr>
      <vt:lpstr>Planteamiento</vt:lpstr>
      <vt:lpstr>Plan de aplicación de Quito para la Nueva Agenda Urbana (A/CONF.226/4)</vt:lpstr>
      <vt:lpstr>Planteamiento</vt:lpstr>
      <vt:lpstr>La doble vía de consolidación: Esquema</vt:lpstr>
      <vt:lpstr>La Ley 8/2007, de 28 de mayo, de suelo: la impronta de la corrupción </vt:lpstr>
      <vt:lpstr>La Ley 8/2007, de 28 de mayo, de suelo: la impronta de la corrupción </vt:lpstr>
      <vt:lpstr>La Ley 8/2007, de 28 de mayo, de suelo: la impronta de la corrupción </vt:lpstr>
      <vt:lpstr>La Ley 8/2007, de 28 de mayo, de suelo: la impronta de la corrupción </vt:lpstr>
      <vt:lpstr>La Ley 8/2007, de 28 de mayo, de suelo: la impronta de la corrupción </vt:lpstr>
      <vt:lpstr>La Ley 8/2007, de 28 de mayo, de suelo: la impronta de la corrupción </vt:lpstr>
      <vt:lpstr>La Ley 8/2007, de 28 de mayo, de suelo: la impronta de la corrupción </vt:lpstr>
      <vt:lpstr>La Ley 8/2007, de 28 de mayo, de suelo: la impronta de la corrupción </vt:lpstr>
      <vt:lpstr>La Ley 8/2007, de 28 de mayo, de suelo: la impronta de la corrupción </vt:lpstr>
      <vt:lpstr>La Ley 8/2007, de 28 de mayo, de suelo: la impronta de la corrupción </vt:lpstr>
      <vt:lpstr>La Ley 8/2007, de 28 de mayo, de suelo: la impronta de la corrupción </vt:lpstr>
      <vt:lpstr>La tutela del derecho a una buena administración en ámbito urbanístico</vt:lpstr>
      <vt:lpstr>La tutela del derecho a una buena administración en ámbito urbanístico</vt:lpstr>
      <vt:lpstr>La tutela del derecho a una buena administración en ámbito urbanístico</vt:lpstr>
      <vt:lpstr>La tutela del derecho a una buena administración en ámbito urbanístico</vt:lpstr>
      <vt:lpstr>Derecho positivo y buen gobierno del territorio</vt:lpstr>
      <vt:lpstr>Derecho positivo y buen gobierno del territorio</vt:lpstr>
      <vt:lpstr>Consideraciones finales: mejora regulatoria en la legislación básica de procedimiento administrativo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Oscar</dc:creator>
  <cp:lastModifiedBy>Oscar</cp:lastModifiedBy>
  <cp:revision>136</cp:revision>
  <dcterms:created xsi:type="dcterms:W3CDTF">2017-07-09T09:26:29Z</dcterms:created>
  <dcterms:modified xsi:type="dcterms:W3CDTF">2017-07-09T17:30:33Z</dcterms:modified>
</cp:coreProperties>
</file>