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notesSlides/notesSlide1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5" r:id="rId5"/>
    <p:sldId id="262" r:id="rId6"/>
    <p:sldId id="263" r:id="rId7"/>
    <p:sldId id="268" r:id="rId8"/>
    <p:sldId id="267" r:id="rId9"/>
    <p:sldId id="266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20"/>
    <p:restoredTop sz="94674"/>
  </p:normalViewPr>
  <p:slideViewPr>
    <p:cSldViewPr snapToGrid="0" snapToObjects="1">
      <p:cViewPr>
        <p:scale>
          <a:sx n="82" d="100"/>
          <a:sy n="82" d="100"/>
        </p:scale>
        <p:origin x="61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3453-5751-A245-9B36-5EABDB0C63F5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E-E004-1C42-AE5C-B43EBE8D2B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63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62D1E-E004-1C42-AE5C-B43EBE8D2B3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3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DFEB8D-81B0-EB48-A036-EF524FC603CB}" type="datetimeFigureOut">
              <a:rPr lang="es-ES_tradnl" smtClean="0"/>
              <a:t>6/11/17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95753D-88F9-C240-99E4-E299D53C8C3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3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5.xml"/><Relationship Id="rId3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me.org/" TargetMode="External"/><Relationship Id="rId4" Type="http://schemas.openxmlformats.org/officeDocument/2006/relationships/hyperlink" Target="http://www.cite.com/" TargetMode="External"/><Relationship Id="rId5" Type="http://schemas.openxmlformats.org/officeDocument/2006/relationships/hyperlink" Target="http://www.citethisforme.com/es" TargetMode="External"/><Relationship Id="rId6" Type="http://schemas.openxmlformats.org/officeDocument/2006/relationships/hyperlink" Target="http://www.easybib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ttobib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microsoft.com/" TargetMode="External"/><Relationship Id="rId4" Type="http://schemas.openxmlformats.org/officeDocument/2006/relationships/hyperlink" Target="https://archive.org/details/jstor_ejc?&amp;sort=titleSorter&amp;page=2" TargetMode="External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ubme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1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uned.es/biblioteca/basesdedatos/essential.html" TargetMode="External"/><Relationship Id="rId12" Type="http://schemas.openxmlformats.org/officeDocument/2006/relationships/hyperlink" Target="http://www.uned.es/biblioteca/basesdedatos/greenfile.html" TargetMode="External"/><Relationship Id="rId13" Type="http://schemas.openxmlformats.org/officeDocument/2006/relationships/hyperlink" Target="http://www.uned.es/biblioteca/basesdedatos/icyt.html" TargetMode="External"/><Relationship Id="rId14" Type="http://schemas.openxmlformats.org/officeDocument/2006/relationships/hyperlink" Target="http://www.uned.es/biblioteca/basesdedatos/ieeexplor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ed.es/biblioteca/basesdedatos/mathscinet.html" TargetMode="External"/><Relationship Id="rId3" Type="http://schemas.openxmlformats.org/officeDocument/2006/relationships/hyperlink" Target="http://www.uned.es/biblioteca/basesdedatos/medline.html" TargetMode="External"/><Relationship Id="rId4" Type="http://schemas.openxmlformats.org/officeDocument/2006/relationships/hyperlink" Target="http://www.uned.es/biblioteca/basesdedatos/scifinder.html" TargetMode="External"/><Relationship Id="rId5" Type="http://schemas.openxmlformats.org/officeDocument/2006/relationships/hyperlink" Target="http://www.uned.es/biblioteca/basesdedatos/sciencedirect.html" TargetMode="External"/><Relationship Id="rId6" Type="http://schemas.openxmlformats.org/officeDocument/2006/relationships/hyperlink" Target="http://www.uned.es/biblioteca/basesdedatos/siam.html" TargetMode="External"/><Relationship Id="rId7" Type="http://schemas.openxmlformats.org/officeDocument/2006/relationships/hyperlink" Target="http://www.uned.es/biblioteca/basesdedatos/springerlink.html" TargetMode="External"/><Relationship Id="rId8" Type="http://schemas.openxmlformats.org/officeDocument/2006/relationships/hyperlink" Target="http://www.uned.es/biblioteca/basesdedatos/acm.html" TargetMode="External"/><Relationship Id="rId9" Type="http://schemas.openxmlformats.org/officeDocument/2006/relationships/hyperlink" Target="http://www.uned.es/biblioteca/basesdedatos/acs.html" TargetMode="External"/><Relationship Id="rId10" Type="http://schemas.openxmlformats.org/officeDocument/2006/relationships/hyperlink" Target="http://www.uned.es/biblioteca/basesdedatos/aeno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2.xml"/><Relationship Id="rId3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3.xml"/><Relationship Id="rId3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4.xml"/><Relationship Id="rId3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4600" cy="12192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7602" y="-443013"/>
            <a:ext cx="5920971" cy="1499975"/>
          </a:xfrm>
        </p:spPr>
        <p:txBody>
          <a:bodyPr anchor="b">
            <a:normAutofit/>
          </a:bodyPr>
          <a:lstStyle/>
          <a:p>
            <a:pPr algn="l"/>
            <a:r>
              <a:rPr lang="es-ES_tradnl" sz="1800" b="1" dirty="0" smtClean="0">
                <a:latin typeface="Arial" charset="0"/>
                <a:ea typeface="Arial" charset="0"/>
                <a:cs typeface="Arial" charset="0"/>
              </a:rPr>
              <a:t>NUEVAS ESTRATEGIAS DOCENTES EN ASIGNATURAS DEL GRADO EN CIENCIAS AMBIENTALES: NEDACA</a:t>
            </a:r>
            <a:endParaRPr lang="es-ES_tradnl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83681" y="2027337"/>
            <a:ext cx="84606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Búsqueda y gestión de información para la elaboración del Trabajo de fin de Grado en Ciencias Ambientales</a:t>
            </a:r>
            <a:br>
              <a:rPr lang="es-ES_tradnl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s-ES_tradnl"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2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emento 2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7696872"/>
                  </p:ext>
                </p:extLst>
              </p:nvPr>
            </p:nvGraphicFramePr>
            <p:xfrm>
              <a:off x="1503336" y="1329664"/>
              <a:ext cx="9168216" cy="469921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mplemento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3336" y="1329664"/>
                <a:ext cx="9168216" cy="469921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/>
          <p:cNvSpPr txBox="1"/>
          <p:nvPr/>
        </p:nvSpPr>
        <p:spPr>
          <a:xfrm>
            <a:off x="1507694" y="254197"/>
            <a:ext cx="916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¿ Como introducir citas bibliográficas en el texto utilizando MS </a:t>
            </a:r>
            <a:r>
              <a:rPr lang="es-ES_tradnl" sz="3200" b="1" dirty="0" err="1" smtClean="0">
                <a:latin typeface="Arial" charset="0"/>
                <a:ea typeface="Arial" charset="0"/>
                <a:cs typeface="Arial" charset="0"/>
              </a:rPr>
              <a:t>Offfice</a:t>
            </a:r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99660" y="6060577"/>
            <a:ext cx="7454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s-ES_tradnl" sz="2000" b="1" dirty="0" err="1">
                <a:latin typeface="Arial" charset="0"/>
                <a:ea typeface="Arial" charset="0"/>
                <a:cs typeface="Arial" charset="0"/>
              </a:rPr>
              <a:t>www.youtube.com</a:t>
            </a:r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s-ES_tradnl" sz="2000" b="1" dirty="0" err="1">
                <a:latin typeface="Arial" charset="0"/>
                <a:ea typeface="Arial" charset="0"/>
                <a:cs typeface="Arial" charset="0"/>
              </a:rPr>
              <a:t>watch?v</a:t>
            </a:r>
            <a:r>
              <a:rPr lang="es-ES_tradnl" sz="2000" b="1" dirty="0">
                <a:latin typeface="Arial" charset="0"/>
                <a:ea typeface="Arial" charset="0"/>
                <a:cs typeface="Arial" charset="0"/>
              </a:rPr>
              <a:t>=rUvBTcV9hS0&amp;t=115s</a:t>
            </a:r>
          </a:p>
        </p:txBody>
      </p:sp>
    </p:spTree>
    <p:extLst>
      <p:ext uri="{BB962C8B-B14F-4D97-AF65-F5344CB8AC3E}">
        <p14:creationId xmlns:p14="http://schemas.microsoft.com/office/powerpoint/2010/main" val="1099205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805" y="2038467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19934" y="676557"/>
            <a:ext cx="1120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/>
              <a:t>Alternativas a los gestores de </a:t>
            </a:r>
            <a:r>
              <a:rPr lang="es-ES_tradnl" sz="3200" b="1" smtClean="0"/>
              <a:t>referencias bibliográficas</a:t>
            </a:r>
            <a:endParaRPr lang="es-ES_tradnl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19934" y="1561414"/>
            <a:ext cx="109650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_tradnl" sz="2400" b="1" dirty="0" smtClean="0"/>
              <a:t>1</a:t>
            </a:r>
            <a:r>
              <a:rPr lang="es-ES_tradnl" sz="2400" b="1" dirty="0"/>
              <a:t>. </a:t>
            </a:r>
            <a:r>
              <a:rPr lang="es-ES_tradnl" sz="2400" b="1" dirty="0">
                <a:hlinkClick r:id="rId2"/>
              </a:rPr>
              <a:t>http://www.ottobib.com/</a:t>
            </a:r>
            <a:r>
              <a:rPr lang="es-ES_tradnl" sz="2400" b="1" dirty="0"/>
              <a:t>: Generador automático de referencias bibliográficas. A partir del ISBN muestra la referencia bibliográfica en uno de estos tres formatos: APA, MLA y Chicago/</a:t>
            </a:r>
            <a:r>
              <a:rPr lang="es-ES_tradnl" sz="2400" b="1" dirty="0" err="1"/>
              <a:t>Turabian</a:t>
            </a:r>
            <a:r>
              <a:rPr lang="es-ES_tradnl" sz="2400" b="1" dirty="0"/>
              <a:t>.</a:t>
            </a:r>
          </a:p>
          <a:p>
            <a:pPr fontAlgn="base"/>
            <a:r>
              <a:rPr lang="es-ES_tradnl" sz="2400" b="1" dirty="0"/>
              <a:t>2.</a:t>
            </a:r>
            <a:r>
              <a:rPr lang="es-ES_tradnl" sz="2400" b="1" dirty="0">
                <a:hlinkClick r:id="rId3"/>
              </a:rPr>
              <a:t>http://www.bibme.org/</a:t>
            </a:r>
            <a:r>
              <a:rPr lang="es-ES_tradnl" sz="2400" b="1" dirty="0"/>
              <a:t> :Herramienta que permite crear referencias bibliográficas automáticamente y citas para la elaboración de bibliografías.</a:t>
            </a:r>
          </a:p>
          <a:p>
            <a:pPr fontAlgn="base"/>
            <a:r>
              <a:rPr lang="es-ES_tradnl" sz="2400" b="1" dirty="0"/>
              <a:t>3. </a:t>
            </a:r>
            <a:r>
              <a:rPr lang="es-ES_tradnl" sz="2400" b="1" dirty="0">
                <a:hlinkClick r:id="rId4"/>
              </a:rPr>
              <a:t>http://www.cite.com/</a:t>
            </a:r>
            <a:r>
              <a:rPr lang="es-ES_tradnl" sz="2400" b="1" dirty="0"/>
              <a:t>:  Generador automático de referencias bibliográficas, en dos formatos: MLA 7 y APA.</a:t>
            </a:r>
          </a:p>
          <a:p>
            <a:pPr fontAlgn="base"/>
            <a:r>
              <a:rPr lang="es-ES_tradnl" sz="2400" b="1" dirty="0"/>
              <a:t>4. 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  <a:hlinkClick r:id="rId5"/>
              </a:rPr>
              <a:t>http://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  <a:hlinkClick r:id="rId5"/>
              </a:rPr>
              <a:t>www.citethisforme.com/es</a:t>
            </a:r>
            <a:r>
              <a:rPr lang="es-ES_tradnl" sz="2400" b="1" dirty="0" smtClean="0"/>
              <a:t>: </a:t>
            </a:r>
            <a:r>
              <a:rPr lang="es-ES_tradnl" sz="2400" b="1" dirty="0"/>
              <a:t>Generador automático de referencias </a:t>
            </a:r>
            <a:r>
              <a:rPr lang="es-ES_tradnl" sz="2400" b="1" dirty="0" err="1" smtClean="0"/>
              <a:t>bib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2400" b="1" dirty="0" err="1" smtClean="0"/>
              <a:t>liográficas</a:t>
            </a:r>
            <a:r>
              <a:rPr lang="es-ES_tradnl" sz="2400" b="1" dirty="0"/>
              <a:t>.</a:t>
            </a:r>
          </a:p>
          <a:p>
            <a:pPr fontAlgn="base"/>
            <a:r>
              <a:rPr lang="es-ES_tradnl" sz="2400" b="1" dirty="0"/>
              <a:t>5. </a:t>
            </a:r>
            <a:r>
              <a:rPr lang="es-ES_tradnl" sz="2400" b="1" dirty="0">
                <a:hlinkClick r:id="rId6"/>
              </a:rPr>
              <a:t>http://www.easybib.com/</a:t>
            </a:r>
            <a:r>
              <a:rPr lang="es-ES_tradnl" sz="2400" b="1" dirty="0"/>
              <a:t>: Generador automático de referencias bibliográficas.</a:t>
            </a:r>
          </a:p>
          <a:p>
            <a:endParaRPr lang="es-ES_tradnl" sz="2000" b="1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6688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805" y="2038467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19934" y="676557"/>
            <a:ext cx="1120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Conclusiones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9934" y="1561414"/>
            <a:ext cx="1096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b="1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  <a:p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1007390" y="2038467"/>
            <a:ext cx="98104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Las fuentes bibliográficas en el TFG son esenciales a la hora su elaboración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Es necesario utilizar fuentes </a:t>
            </a:r>
            <a:r>
              <a:rPr lang="es-ES_tradnl" sz="2800" b="1" dirty="0" err="1" smtClean="0">
                <a:latin typeface="Arial" charset="0"/>
                <a:ea typeface="Arial" charset="0"/>
                <a:cs typeface="Arial" charset="0"/>
              </a:rPr>
              <a:t>ácademicas</a:t>
            </a: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 fiables y evitar abusar de información de páginas </a:t>
            </a: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web</a:t>
            </a:r>
            <a:endParaRPr lang="es-ES_tradnl" sz="28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Las figuras o ilustraciones deben ser citadas adecuadamente puesto que pueden estar protegidas por derechos de autor</a:t>
            </a:r>
            <a:endParaRPr lang="es-ES_tradnl" sz="28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088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28639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5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bibliografía</a:t>
            </a:r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04854" y="1212299"/>
            <a:ext cx="61373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Motores de búsqueda en internet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Recursos de la biblioteca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Los gestores de referencias bibliográficas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3200" b="1" dirty="0" smtClean="0">
                <a:latin typeface="Arial" charset="0"/>
                <a:ea typeface="Arial" charset="0"/>
                <a:cs typeface="Arial" charset="0"/>
              </a:rPr>
              <a:t>La bibliografía en la memoria: estilos de citas</a:t>
            </a:r>
          </a:p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348458" y="1212299"/>
            <a:ext cx="5060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La bibliografía usada para elaborar el TFG debe ser obtenida de fuentes fiables como revistas científicas evaluadas por revisión por pares (Peer </a:t>
            </a:r>
            <a:r>
              <a:rPr lang="es-ES_tradnl" sz="2400" b="1" dirty="0" err="1" smtClean="0">
                <a:latin typeface="Arial" charset="0"/>
                <a:ea typeface="Arial" charset="0"/>
                <a:cs typeface="Arial" charset="0"/>
              </a:rPr>
              <a:t>reviewed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) y libros editados por editoriales científicas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47" y="3889955"/>
            <a:ext cx="3369675" cy="26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12963" y="1516193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1728060" y="308902"/>
            <a:ext cx="8167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/>
              <a:t>M</a:t>
            </a:r>
            <a:r>
              <a:rPr lang="es-ES_tradnl" sz="5400" b="1" dirty="0" smtClean="0"/>
              <a:t>otores de búsqueda en internet</a:t>
            </a:r>
            <a:endParaRPr lang="es-ES_tradnl" sz="5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76304" y="2139135"/>
            <a:ext cx="8493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Google y Google académico , Google </a:t>
            </a:r>
            <a:r>
              <a:rPr lang="es-ES_tradnl" sz="2400" b="1" dirty="0" err="1" smtClean="0">
                <a:latin typeface="Arial" charset="0"/>
                <a:ea typeface="Arial" charset="0"/>
                <a:cs typeface="Arial" charset="0"/>
              </a:rPr>
              <a:t>Scholar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 (en inglés)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PUBMED 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https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  <a:hlinkClick r:id="rId2"/>
              </a:rPr>
              <a:t>://www.ncbi.nlm.nih.gov/pubmed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/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b="1" dirty="0" smtClean="0">
                <a:latin typeface="Arial" charset="0"/>
                <a:ea typeface="Arial" charset="0"/>
                <a:cs typeface="Arial" charset="0"/>
              </a:rPr>
              <a:t>LIVESEARCH ACADEMIC  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  <a:hlinkClick r:id="rId3"/>
              </a:rPr>
              <a:t>https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  <a:hlinkClick r:id="rId3"/>
              </a:rPr>
              <a:t>://academic.microsoft.com/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JSTOR 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  <a:hlinkClick r:id="rId4"/>
              </a:rPr>
              <a:t>https://archive.org/details/jstor_ejc?&amp;</a:t>
            </a:r>
            <a:r>
              <a:rPr lang="es-ES_tradnl" sz="2400" b="1" dirty="0" smtClean="0">
                <a:latin typeface="Arial" charset="0"/>
                <a:ea typeface="Arial" charset="0"/>
                <a:cs typeface="Arial" charset="0"/>
                <a:hlinkClick r:id="rId4"/>
              </a:rPr>
              <a:t>sort=titleSorter&amp;page=2</a:t>
            </a:r>
            <a:endParaRPr lang="es-ES_tradnl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_tradnl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476304" y="5262595"/>
            <a:ext cx="6912244" cy="1349886"/>
            <a:chOff x="2681207" y="4537880"/>
            <a:chExt cx="6760459" cy="1189988"/>
          </a:xfrm>
        </p:grpSpPr>
        <p:sp>
          <p:nvSpPr>
            <p:cNvPr id="9" name="Rectángulo 8"/>
            <p:cNvSpPr/>
            <p:nvPr/>
          </p:nvSpPr>
          <p:spPr>
            <a:xfrm>
              <a:off x="2681207" y="4555858"/>
              <a:ext cx="3400338" cy="10848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10" name="Agrupar 9"/>
            <p:cNvGrpSpPr/>
            <p:nvPr/>
          </p:nvGrpSpPr>
          <p:grpSpPr>
            <a:xfrm>
              <a:off x="2836679" y="4537880"/>
              <a:ext cx="6604987" cy="1189988"/>
              <a:chOff x="2757154" y="4499277"/>
              <a:chExt cx="6604987" cy="1189988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7154" y="4499277"/>
                <a:ext cx="3089392" cy="1189988"/>
              </a:xfrm>
              <a:prstGeom prst="rect">
                <a:avLst/>
              </a:prstGeom>
            </p:spPr>
          </p:pic>
          <p:sp>
            <p:nvSpPr>
              <p:cNvPr id="7" name="Rectángulo 6"/>
              <p:cNvSpPr/>
              <p:nvPr/>
            </p:nvSpPr>
            <p:spPr>
              <a:xfrm>
                <a:off x="3266141" y="5024063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S_tradnl" dirty="0"/>
                  <a:t/>
                </a:r>
                <a:br>
                  <a:rPr lang="es-ES_tradnl" dirty="0"/>
                </a:br>
                <a:r>
                  <a:rPr lang="es-ES_tradnl" b="1" dirty="0">
                    <a:solidFill>
                      <a:srgbClr val="4285F4"/>
                    </a:solidFill>
                    <a:latin typeface="Arial" charset="0"/>
                  </a:rPr>
                  <a:t>Académico</a:t>
                </a:r>
                <a:endParaRPr lang="es-ES_tradnl" dirty="0"/>
              </a:p>
            </p:txBody>
          </p:sp>
        </p:grp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152" y="5303182"/>
            <a:ext cx="3312847" cy="11784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0533" t="26460" r="52118" b="46914"/>
          <a:stretch/>
        </p:blipFill>
        <p:spPr>
          <a:xfrm>
            <a:off x="7908963" y="5262595"/>
            <a:ext cx="3026171" cy="12139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834" y="2889233"/>
            <a:ext cx="1343666" cy="17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emento 2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1735415"/>
                  </p:ext>
                </p:extLst>
              </p:nvPr>
            </p:nvGraphicFramePr>
            <p:xfrm>
              <a:off x="1999281" y="1472339"/>
              <a:ext cx="8338088" cy="48974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mplemento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281" y="1472339"/>
                <a:ext cx="8338088" cy="489746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uadroTexto 5"/>
          <p:cNvSpPr txBox="1"/>
          <p:nvPr/>
        </p:nvSpPr>
        <p:spPr>
          <a:xfrm>
            <a:off x="3606359" y="547380"/>
            <a:ext cx="754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Google </a:t>
            </a:r>
            <a:r>
              <a:rPr lang="es-ES_tradnl" sz="3600" b="1" dirty="0"/>
              <a:t>a</a:t>
            </a:r>
            <a:r>
              <a:rPr lang="es-ES_tradnl" sz="3600" b="1" dirty="0" smtClean="0"/>
              <a:t>cadémico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123783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2965558"/>
            <a:ext cx="61373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2"/>
              </a:rPr>
              <a:t>Mathscinet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3"/>
              </a:rPr>
              <a:t>MEDLINE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4"/>
              </a:rPr>
              <a:t>Scifinder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 (reservado a usuarios de la Facultad de Ciencias)</a:t>
            </a:r>
          </a:p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5"/>
              </a:rPr>
              <a:t>ScienceDirect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6"/>
              </a:rPr>
              <a:t>SIAM Journals Online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u="sng" dirty="0">
                <a:latin typeface="Arial" charset="0"/>
                <a:ea typeface="Arial" charset="0"/>
                <a:cs typeface="Arial" charset="0"/>
                <a:hlinkClick r:id="rId7"/>
              </a:rPr>
              <a:t>SpringerLink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6746" y="389199"/>
            <a:ext cx="988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ecursos bibliográficos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line desde la biblioteca de la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uned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7412" y="1413827"/>
            <a:ext cx="5339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b="1" dirty="0"/>
          </a:p>
          <a:p>
            <a:r>
              <a:rPr lang="es-ES_tradnl" sz="2400" b="1" u="sng" dirty="0" smtClean="0"/>
              <a:t>Ciencia</a:t>
            </a:r>
            <a:r>
              <a:rPr lang="es-ES_tradnl" sz="2400" b="1" u="sng" dirty="0"/>
              <a:t>, Ciencias de la Salud, Ingeniería, </a:t>
            </a:r>
            <a:r>
              <a:rPr lang="es-ES_tradnl" sz="2400" b="1" u="sng" dirty="0" smtClean="0"/>
              <a:t>Tecnología</a:t>
            </a:r>
          </a:p>
          <a:p>
            <a:endParaRPr lang="es-ES_tradnl" sz="2400" dirty="0"/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8"/>
              </a:rPr>
              <a:t>ACM Digital Library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9"/>
              </a:rPr>
              <a:t>ACS Publications (American Chemical Society)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10"/>
              </a:rPr>
              <a:t>AENORmás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11"/>
              </a:rPr>
              <a:t>Essential Science Indicators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12"/>
              </a:rPr>
              <a:t>Green File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13"/>
              </a:rPr>
              <a:t>ICYT (CSIC)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b="1" u="sng" dirty="0">
                <a:latin typeface="Arial" charset="0"/>
                <a:ea typeface="Arial" charset="0"/>
                <a:cs typeface="Arial" charset="0"/>
                <a:hlinkClick r:id="rId14"/>
              </a:rPr>
              <a:t>IEEE Xplore</a:t>
            </a:r>
            <a:endParaRPr lang="es-ES_tradnl" sz="2400" b="1" dirty="0">
              <a:latin typeface="Arial" charset="0"/>
              <a:ea typeface="Arial" charset="0"/>
              <a:cs typeface="Arial" charset="0"/>
            </a:endParaRPr>
          </a:p>
          <a:p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147649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9699" y="399486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1263112" y="729522"/>
            <a:ext cx="1071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Los Gestores de referencias bibliográficas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57200" y="2577147"/>
            <a:ext cx="8725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latin typeface="Arial" charset="0"/>
                <a:ea typeface="Arial" charset="0"/>
                <a:cs typeface="Arial" charset="0"/>
              </a:rPr>
              <a:t>Refworks</a:t>
            </a: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dirty="0" err="1" smtClean="0">
                <a:latin typeface="Arial" charset="0"/>
                <a:ea typeface="Arial" charset="0"/>
                <a:cs typeface="Arial" charset="0"/>
              </a:rPr>
              <a:t>Endnote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 web</a:t>
            </a:r>
          </a:p>
          <a:p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2400" dirty="0" err="1" smtClean="0">
                <a:latin typeface="Arial" charset="0"/>
                <a:ea typeface="Arial" charset="0"/>
                <a:cs typeface="Arial" charset="0"/>
              </a:rPr>
              <a:t>Mendeley</a:t>
            </a: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069023" y="2727702"/>
            <a:ext cx="709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95" y="2326046"/>
            <a:ext cx="4330700" cy="736600"/>
          </a:xfrm>
          <a:prstGeom prst="rect">
            <a:avLst/>
          </a:prstGeom>
        </p:spPr>
      </p:pic>
      <p:sp>
        <p:nvSpPr>
          <p:cNvPr id="11" name="AutoShape 8" descr="esultado de imagen de mendeley logo"/>
          <p:cNvSpPr>
            <a:spLocks noChangeAspect="1" noChangeArrowheads="1"/>
          </p:cNvSpPr>
          <p:nvPr/>
        </p:nvSpPr>
        <p:spPr bwMode="auto">
          <a:xfrm>
            <a:off x="3662765" y="4897878"/>
            <a:ext cx="940231" cy="94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4" name="AutoShape 10" descr="esultado de imagen de mendeley logo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95" y="4693558"/>
            <a:ext cx="1575985" cy="144269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895" y="3171655"/>
            <a:ext cx="2806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6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mplemento 2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743937"/>
                  </p:ext>
                </p:extLst>
              </p:nvPr>
            </p:nvGraphicFramePr>
            <p:xfrm>
              <a:off x="1935350" y="1421929"/>
              <a:ext cx="7983566" cy="462241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Complemento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5350" y="1421929"/>
                <a:ext cx="7983566" cy="462241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uadroTexto 3"/>
          <p:cNvSpPr txBox="1"/>
          <p:nvPr/>
        </p:nvSpPr>
        <p:spPr>
          <a:xfrm>
            <a:off x="4386021" y="46869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/>
              <a:t>Refworks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6614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920821" y="392628"/>
            <a:ext cx="838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 smtClean="0"/>
              <a:t>Refworks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write</a:t>
            </a:r>
            <a:r>
              <a:rPr lang="es-ES_tradnl" sz="3200" b="1" dirty="0" smtClean="0"/>
              <a:t> and cite para MS office</a:t>
            </a:r>
            <a:endParaRPr lang="es-ES_tradnl" sz="3200" b="1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Complemento 5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783429"/>
                  </p:ext>
                </p:extLst>
              </p:nvPr>
            </p:nvGraphicFramePr>
            <p:xfrm>
              <a:off x="1005453" y="1073109"/>
              <a:ext cx="10215320" cy="480074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mplemento 5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453" y="1073109"/>
                <a:ext cx="10215320" cy="480074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ángulo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err="1"/>
              <a:t>blob:https</a:t>
            </a:r>
            <a:r>
              <a:rPr lang="es-ES_tradnl" dirty="0"/>
              <a:t>://</a:t>
            </a:r>
            <a:r>
              <a:rPr lang="es-ES_tradnl" dirty="0" err="1"/>
              <a:t>www.youtube.com</a:t>
            </a:r>
            <a:r>
              <a:rPr lang="es-ES_tradnl" dirty="0"/>
              <a:t>/5a26dc43-33a3-4828-abaf-e0b525c20b04</a:t>
            </a:r>
          </a:p>
        </p:txBody>
      </p:sp>
    </p:spTree>
    <p:extLst>
      <p:ext uri="{BB962C8B-B14F-4D97-AF65-F5344CB8AC3E}">
        <p14:creationId xmlns:p14="http://schemas.microsoft.com/office/powerpoint/2010/main" val="1331670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458" y="824501"/>
            <a:ext cx="5339420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87878" y="1561414"/>
            <a:ext cx="6137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_tradnl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445762" y="474410"/>
            <a:ext cx="710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Web of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Science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endnote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web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Complemento 5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23873"/>
                  </p:ext>
                </p:extLst>
              </p:nvPr>
            </p:nvGraphicFramePr>
            <p:xfrm>
              <a:off x="2338306" y="1267632"/>
              <a:ext cx="6956676" cy="466822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mplemento 5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8306" y="1267632"/>
                <a:ext cx="6956676" cy="46682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ángulo 2"/>
          <p:cNvSpPr/>
          <p:nvPr/>
        </p:nvSpPr>
        <p:spPr>
          <a:xfrm>
            <a:off x="2338306" y="6086596"/>
            <a:ext cx="913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s-ES_tradnl" sz="2400" b="1" dirty="0" err="1">
                <a:latin typeface="Arial" charset="0"/>
                <a:ea typeface="Arial" charset="0"/>
                <a:cs typeface="Arial" charset="0"/>
              </a:rPr>
              <a:t>www.youtube.com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s-ES_tradnl" sz="2400" b="1" dirty="0" err="1">
                <a:latin typeface="Arial" charset="0"/>
                <a:ea typeface="Arial" charset="0"/>
                <a:cs typeface="Arial" charset="0"/>
              </a:rPr>
              <a:t>watch?v</a:t>
            </a:r>
            <a:r>
              <a:rPr lang="es-ES_tradnl" sz="2400" b="1" dirty="0">
                <a:latin typeface="Arial" charset="0"/>
                <a:ea typeface="Arial" charset="0"/>
                <a:cs typeface="Arial" charset="0"/>
              </a:rPr>
              <a:t>=7MildLJ6bdY</a:t>
            </a:r>
          </a:p>
        </p:txBody>
      </p:sp>
    </p:spTree>
    <p:extLst>
      <p:ext uri="{BB962C8B-B14F-4D97-AF65-F5344CB8AC3E}">
        <p14:creationId xmlns:p14="http://schemas.microsoft.com/office/powerpoint/2010/main" val="1659765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webextension1.xml><?xml version="1.0" encoding="utf-8"?>
<we:webextension xmlns:we="http://schemas.microsoft.com/office/webextensions/webextension/2010/11" id="{F68C3419-CB99-9A48-8F46-9A5A9D904FD4}">
  <we:reference id="wa104221182" version="2.0.0.0" store="es-ES" storeType="OMEX"/>
  <we:alternateReferences>
    <we:reference id="WA104221182" version="2.0.0.0" store="WA104221182" storeType="OMEX"/>
  </we:alternateReferences>
  <we:properties>
    <we:property name="vid" value="&quot;https://youtu.be/9iQdwec0Wzk&quot;"/>
    <we:property name="autoplay" value="0"/>
    <we:property name="starttime" value="0"/>
    <we:property name="endtime" value="null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B6A8D8B0-2174-4C42-BA78-747FF8E315B4}">
  <we:reference id="wa104221182" version="2.0.0.0" store="es-ES" storeType="OMEX"/>
  <we:alternateReferences>
    <we:reference id="wa104221182" version="2.0.0.0" store="wa104221182" storeType="OMEX"/>
  </we:alternateReferences>
  <we:properties>
    <we:property name="vid" value="&quot;https://youtu.be/Ls_A_pDvWYI&quot;"/>
    <we:property name="autoplay" value="0"/>
    <we:property name="starttime" value="0"/>
    <we:property name="endtime" value="null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8F53D0D3-D38E-604E-9617-0B0218A938F3}">
  <we:reference id="wa104221182" version="2.0.0.0" store="es-ES" storeType="OMEX"/>
  <we:alternateReferences>
    <we:reference id="wa104221182" version="2.0.0.0" store="wa104221182" storeType="OMEX"/>
  </we:alternateReferences>
  <we:properties>
    <we:property name="vid" value="&quot;https://youtu.be/umql4MFqLsg&quot;"/>
    <we:property name="autoplay" value="0"/>
    <we:property name="starttime" value="0"/>
    <we:property name="endtime" value="null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60D1BB4-2DFD-7149-B5E0-772AA60EF0F7}">
  <we:reference id="wa104221182" version="2.0.0.0" store="es-ES" storeType="OMEX"/>
  <we:alternateReferences>
    <we:reference id="wa104221182" version="2.0.0.0" store="wa104221182" storeType="OMEX"/>
  </we:alternateReferences>
  <we:properties>
    <we:property name="vid" value="&quot;https://youtu.be/eip6FIOaK0Q&quot;"/>
    <we:property name="autoplay" value="0"/>
    <we:property name="starttime" value="0"/>
    <we:property name="endtime" value="null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A93B1C11-9C24-A646-9176-8725174CB7CC}">
  <we:reference id="wa104221182" version="2.0.0.0" store="es-ES" storeType="OMEX"/>
  <we:alternateReferences>
    <we:reference id="wa104221182" version="2.0.0.0" store="wa104221182" storeType="OMEX"/>
  </we:alternateReferences>
  <we:properties>
    <we:property name="vid" value="&quot;https://youtu.be/rUvBTcV9hS0&quot;"/>
    <we:property name="autoplay" value="0"/>
    <we:property name="starttime" value="0"/>
    <we:property name="endtime" value="null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2140</TotalTime>
  <Words>264</Words>
  <Application>Microsoft Macintosh PowerPoint</Application>
  <PresentationFormat>Panorámica</PresentationFormat>
  <Paragraphs>80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Arial</vt:lpstr>
      <vt:lpstr>Savon</vt:lpstr>
      <vt:lpstr>Presentación de PowerPoint</vt:lpstr>
      <vt:lpstr>La bibliografía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fin de grado ¿Cómo empezar?</dc:title>
  <dc:creator>MARIA DE LOS ANGELES FARRAN MORALES</dc:creator>
  <cp:lastModifiedBy>MARIA DE LOS ANGELES FARRAN MORALES</cp:lastModifiedBy>
  <cp:revision>50</cp:revision>
  <dcterms:created xsi:type="dcterms:W3CDTF">2017-07-05T14:23:54Z</dcterms:created>
  <dcterms:modified xsi:type="dcterms:W3CDTF">2017-11-06T14:06:12Z</dcterms:modified>
</cp:coreProperties>
</file>